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462" r:id="rId3"/>
    <p:sldId id="494" r:id="rId4"/>
    <p:sldId id="406" r:id="rId5"/>
    <p:sldId id="258" r:id="rId6"/>
    <p:sldId id="262" r:id="rId7"/>
    <p:sldId id="510" r:id="rId8"/>
    <p:sldId id="416" r:id="rId9"/>
    <p:sldId id="261" r:id="rId10"/>
  </p:sldIdLst>
  <p:sldSz cx="9902825" cy="6858000"/>
  <p:notesSz cx="6669088" cy="9928225"/>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FF"/>
    <a:srgbClr val="F05D2A"/>
    <a:srgbClr val="FF8481"/>
    <a:srgbClr val="CB5022"/>
    <a:srgbClr val="FF4F4B"/>
    <a:srgbClr val="FF9900"/>
    <a:srgbClr val="FFFF99"/>
    <a:srgbClr val="EC251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2" autoAdjust="0"/>
    <p:restoredTop sz="81797" autoAdjust="0"/>
  </p:normalViewPr>
  <p:slideViewPr>
    <p:cSldViewPr>
      <p:cViewPr>
        <p:scale>
          <a:sx n="80" d="100"/>
          <a:sy n="80" d="100"/>
        </p:scale>
        <p:origin x="-2262" y="-498"/>
      </p:cViewPr>
      <p:guideLst>
        <p:guide orient="horz" pos="144"/>
        <p:guide pos="144"/>
      </p:guideLst>
    </p:cSldViewPr>
  </p:slideViewPr>
  <p:outlineViewPr>
    <p:cViewPr>
      <p:scale>
        <a:sx n="33" d="100"/>
        <a:sy n="33" d="100"/>
      </p:scale>
      <p:origin x="0" y="359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48" y="-9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91287" cy="496332"/>
          </a:xfrm>
          <a:prstGeom prst="rect">
            <a:avLst/>
          </a:prstGeom>
          <a:noFill/>
          <a:ln w="9525">
            <a:noFill/>
            <a:miter lim="800000"/>
            <a:headEnd/>
            <a:tailEnd/>
          </a:ln>
          <a:effectLst/>
        </p:spPr>
        <p:txBody>
          <a:bodyPr vert="horz" wrap="square" lIns="91189" tIns="45596" rIns="91189" bIns="45596" numCol="1" anchor="t" anchorCtr="0" compatLnSpc="1">
            <a:prstTxWarp prst="textNoShape">
              <a:avLst/>
            </a:prstTxWarp>
          </a:bodyPr>
          <a:lstStyle>
            <a:lvl1pPr algn="l" eaLnBrk="0" hangingPunct="0">
              <a:defRPr sz="1200">
                <a:latin typeface="Times" charset="0"/>
              </a:defRPr>
            </a:lvl1pPr>
          </a:lstStyle>
          <a:p>
            <a:pPr>
              <a:defRPr/>
            </a:pPr>
            <a:endParaRPr lang="nn-NO" altLang="nn-NO"/>
          </a:p>
        </p:txBody>
      </p:sp>
      <p:sp>
        <p:nvSpPr>
          <p:cNvPr id="26627" name="Rectangle 3"/>
          <p:cNvSpPr>
            <a:spLocks noGrp="1" noChangeArrowheads="1"/>
          </p:cNvSpPr>
          <p:nvPr>
            <p:ph type="dt" sz="quarter" idx="1"/>
          </p:nvPr>
        </p:nvSpPr>
        <p:spPr bwMode="auto">
          <a:xfrm>
            <a:off x="3777803" y="0"/>
            <a:ext cx="2891286" cy="496332"/>
          </a:xfrm>
          <a:prstGeom prst="rect">
            <a:avLst/>
          </a:prstGeom>
          <a:noFill/>
          <a:ln w="9525">
            <a:noFill/>
            <a:miter lim="800000"/>
            <a:headEnd/>
            <a:tailEnd/>
          </a:ln>
          <a:effectLst/>
        </p:spPr>
        <p:txBody>
          <a:bodyPr vert="horz" wrap="square" lIns="91189" tIns="45596" rIns="91189" bIns="45596" numCol="1" anchor="t" anchorCtr="0" compatLnSpc="1">
            <a:prstTxWarp prst="textNoShape">
              <a:avLst/>
            </a:prstTxWarp>
          </a:bodyPr>
          <a:lstStyle>
            <a:lvl1pPr algn="r" eaLnBrk="0" hangingPunct="0">
              <a:defRPr sz="1200">
                <a:latin typeface="Times" charset="0"/>
              </a:defRPr>
            </a:lvl1pPr>
          </a:lstStyle>
          <a:p>
            <a:pPr>
              <a:defRPr/>
            </a:pPr>
            <a:endParaRPr lang="nn-NO" altLang="nn-NO"/>
          </a:p>
        </p:txBody>
      </p:sp>
      <p:sp>
        <p:nvSpPr>
          <p:cNvPr id="26628" name="Rectangle 4"/>
          <p:cNvSpPr>
            <a:spLocks noGrp="1" noChangeArrowheads="1"/>
          </p:cNvSpPr>
          <p:nvPr>
            <p:ph type="ftr" sz="quarter" idx="2"/>
          </p:nvPr>
        </p:nvSpPr>
        <p:spPr bwMode="auto">
          <a:xfrm>
            <a:off x="0" y="9431893"/>
            <a:ext cx="2891287" cy="496332"/>
          </a:xfrm>
          <a:prstGeom prst="rect">
            <a:avLst/>
          </a:prstGeom>
          <a:noFill/>
          <a:ln w="9525">
            <a:noFill/>
            <a:miter lim="800000"/>
            <a:headEnd/>
            <a:tailEnd/>
          </a:ln>
          <a:effectLst/>
        </p:spPr>
        <p:txBody>
          <a:bodyPr vert="horz" wrap="square" lIns="91189" tIns="45596" rIns="91189" bIns="45596" numCol="1" anchor="b" anchorCtr="0" compatLnSpc="1">
            <a:prstTxWarp prst="textNoShape">
              <a:avLst/>
            </a:prstTxWarp>
          </a:bodyPr>
          <a:lstStyle>
            <a:lvl1pPr algn="l" eaLnBrk="0" hangingPunct="0">
              <a:defRPr sz="1200">
                <a:latin typeface="Times" charset="0"/>
              </a:defRPr>
            </a:lvl1pPr>
          </a:lstStyle>
          <a:p>
            <a:pPr>
              <a:defRPr/>
            </a:pPr>
            <a:endParaRPr lang="nn-NO" altLang="nn-NO"/>
          </a:p>
        </p:txBody>
      </p:sp>
      <p:sp>
        <p:nvSpPr>
          <p:cNvPr id="26629" name="Rectangle 5"/>
          <p:cNvSpPr>
            <a:spLocks noGrp="1" noChangeArrowheads="1"/>
          </p:cNvSpPr>
          <p:nvPr>
            <p:ph type="sldNum" sz="quarter" idx="3"/>
          </p:nvPr>
        </p:nvSpPr>
        <p:spPr bwMode="auto">
          <a:xfrm>
            <a:off x="3777803" y="9431893"/>
            <a:ext cx="2891286" cy="496332"/>
          </a:xfrm>
          <a:prstGeom prst="rect">
            <a:avLst/>
          </a:prstGeom>
          <a:noFill/>
          <a:ln w="9525">
            <a:noFill/>
            <a:miter lim="800000"/>
            <a:headEnd/>
            <a:tailEnd/>
          </a:ln>
          <a:effectLst/>
        </p:spPr>
        <p:txBody>
          <a:bodyPr vert="horz" wrap="square" lIns="91189" tIns="45596" rIns="91189" bIns="45596" numCol="1" anchor="b" anchorCtr="0" compatLnSpc="1">
            <a:prstTxWarp prst="textNoShape">
              <a:avLst/>
            </a:prstTxWarp>
          </a:bodyPr>
          <a:lstStyle>
            <a:lvl1pPr algn="r" eaLnBrk="0" hangingPunct="0">
              <a:defRPr sz="1200">
                <a:latin typeface="Times" charset="0"/>
              </a:defRPr>
            </a:lvl1pPr>
          </a:lstStyle>
          <a:p>
            <a:pPr>
              <a:defRPr/>
            </a:pPr>
            <a:fld id="{CEF23BD5-1A90-4E8E-9FD3-BB31B6EC65DD}" type="slidenum">
              <a:rPr lang="nn-NO" altLang="nn-NO"/>
              <a:pPr>
                <a:defRPr/>
              </a:pPr>
              <a:t>‹#›</a:t>
            </a:fld>
            <a:endParaRPr lang="nn-NO" altLang="nn-NO"/>
          </a:p>
        </p:txBody>
      </p:sp>
    </p:spTree>
    <p:extLst>
      <p:ext uri="{BB962C8B-B14F-4D97-AF65-F5344CB8AC3E}">
        <p14:creationId xmlns:p14="http://schemas.microsoft.com/office/powerpoint/2010/main" xmlns="" val="3527499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1287" cy="496332"/>
          </a:xfrm>
          <a:prstGeom prst="rect">
            <a:avLst/>
          </a:prstGeom>
          <a:noFill/>
          <a:ln w="9525">
            <a:noFill/>
            <a:miter lim="800000"/>
            <a:headEnd/>
            <a:tailEnd/>
          </a:ln>
          <a:effectLst/>
        </p:spPr>
        <p:txBody>
          <a:bodyPr vert="horz" wrap="square" lIns="91189" tIns="45596" rIns="91189" bIns="45596" numCol="1" anchor="t" anchorCtr="0" compatLnSpc="1">
            <a:prstTxWarp prst="textNoShape">
              <a:avLst/>
            </a:prstTxWarp>
          </a:bodyPr>
          <a:lstStyle>
            <a:lvl1pPr algn="l" eaLnBrk="0" hangingPunct="0">
              <a:defRPr sz="1000">
                <a:latin typeface="Tahoma" pitchFamily="34" charset="0"/>
              </a:defRPr>
            </a:lvl1pPr>
          </a:lstStyle>
          <a:p>
            <a:pPr>
              <a:defRPr/>
            </a:pPr>
            <a:endParaRPr lang="nb-NO" altLang="nb-NO"/>
          </a:p>
        </p:txBody>
      </p:sp>
      <p:sp>
        <p:nvSpPr>
          <p:cNvPr id="8195" name="Rectangle 3"/>
          <p:cNvSpPr>
            <a:spLocks noGrp="1" noChangeArrowheads="1"/>
          </p:cNvSpPr>
          <p:nvPr>
            <p:ph type="dt" idx="1"/>
          </p:nvPr>
        </p:nvSpPr>
        <p:spPr bwMode="auto">
          <a:xfrm>
            <a:off x="3777803" y="0"/>
            <a:ext cx="2891286" cy="496332"/>
          </a:xfrm>
          <a:prstGeom prst="rect">
            <a:avLst/>
          </a:prstGeom>
          <a:noFill/>
          <a:ln w="9525">
            <a:noFill/>
            <a:miter lim="800000"/>
            <a:headEnd/>
            <a:tailEnd/>
          </a:ln>
          <a:effectLst/>
        </p:spPr>
        <p:txBody>
          <a:bodyPr vert="horz" wrap="square" lIns="91189" tIns="45596" rIns="91189" bIns="45596" numCol="1" anchor="t" anchorCtr="0" compatLnSpc="1">
            <a:prstTxWarp prst="textNoShape">
              <a:avLst/>
            </a:prstTxWarp>
          </a:bodyPr>
          <a:lstStyle>
            <a:lvl1pPr algn="r" eaLnBrk="0" hangingPunct="0">
              <a:defRPr sz="1000">
                <a:latin typeface="Tahoma" pitchFamily="34" charset="0"/>
              </a:defRPr>
            </a:lvl1pPr>
          </a:lstStyle>
          <a:p>
            <a:pPr>
              <a:defRPr/>
            </a:pPr>
            <a:endParaRPr lang="nb-NO" altLang="nb-NO"/>
          </a:p>
        </p:txBody>
      </p:sp>
      <p:sp>
        <p:nvSpPr>
          <p:cNvPr id="65540" name="Rectangle 4"/>
          <p:cNvSpPr>
            <a:spLocks noGrp="1" noRot="1" noChangeAspect="1" noChangeArrowheads="1" noTextEdit="1"/>
          </p:cNvSpPr>
          <p:nvPr>
            <p:ph type="sldImg" idx="2"/>
          </p:nvPr>
        </p:nvSpPr>
        <p:spPr bwMode="auto">
          <a:xfrm>
            <a:off x="892175" y="746125"/>
            <a:ext cx="4868863" cy="33734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627" y="4346473"/>
            <a:ext cx="4889835" cy="4836462"/>
          </a:xfrm>
          <a:prstGeom prst="rect">
            <a:avLst/>
          </a:prstGeom>
          <a:noFill/>
          <a:ln w="9525">
            <a:noFill/>
            <a:miter lim="800000"/>
            <a:headEnd/>
            <a:tailEnd/>
          </a:ln>
          <a:effectLst/>
        </p:spPr>
        <p:txBody>
          <a:bodyPr vert="horz" wrap="square" lIns="91189" tIns="45596" rIns="91189" bIns="45596" numCol="1" anchor="t" anchorCtr="0" compatLnSpc="1">
            <a:prstTxWarp prst="textNoShape">
              <a:avLst/>
            </a:prstTxWarp>
          </a:bodyPr>
          <a:lstStyle/>
          <a:p>
            <a:pPr lvl="0"/>
            <a:r>
              <a:rPr lang="nb-NO" altLang="nb-NO" noProof="0" smtClean="0"/>
              <a:t>Click to edit Master text styles</a:t>
            </a:r>
          </a:p>
          <a:p>
            <a:pPr lvl="1"/>
            <a:r>
              <a:rPr lang="nb-NO" altLang="nb-NO" noProof="0" smtClean="0"/>
              <a:t>Second level</a:t>
            </a:r>
          </a:p>
          <a:p>
            <a:pPr lvl="2"/>
            <a:r>
              <a:rPr lang="nb-NO" altLang="nb-NO" noProof="0" smtClean="0"/>
              <a:t>Third level</a:t>
            </a:r>
          </a:p>
          <a:p>
            <a:pPr lvl="3"/>
            <a:r>
              <a:rPr lang="nb-NO" altLang="nb-NO" noProof="0" smtClean="0"/>
              <a:t>Fourth level</a:t>
            </a:r>
          </a:p>
          <a:p>
            <a:pPr lvl="4"/>
            <a:r>
              <a:rPr lang="nb-NO" altLang="nb-NO" noProof="0" smtClean="0"/>
              <a:t>Fifth level</a:t>
            </a:r>
          </a:p>
        </p:txBody>
      </p:sp>
      <p:sp>
        <p:nvSpPr>
          <p:cNvPr id="8198" name="Rectangle 6"/>
          <p:cNvSpPr>
            <a:spLocks noGrp="1" noChangeArrowheads="1"/>
          </p:cNvSpPr>
          <p:nvPr>
            <p:ph type="ftr" sz="quarter" idx="4"/>
          </p:nvPr>
        </p:nvSpPr>
        <p:spPr bwMode="auto">
          <a:xfrm>
            <a:off x="0" y="9431893"/>
            <a:ext cx="2891287" cy="496332"/>
          </a:xfrm>
          <a:prstGeom prst="rect">
            <a:avLst/>
          </a:prstGeom>
          <a:noFill/>
          <a:ln w="9525">
            <a:noFill/>
            <a:miter lim="800000"/>
            <a:headEnd/>
            <a:tailEnd/>
          </a:ln>
          <a:effectLst/>
        </p:spPr>
        <p:txBody>
          <a:bodyPr vert="horz" wrap="square" lIns="91189" tIns="45596" rIns="91189" bIns="45596" numCol="1" anchor="b" anchorCtr="0" compatLnSpc="1">
            <a:prstTxWarp prst="textNoShape">
              <a:avLst/>
            </a:prstTxWarp>
          </a:bodyPr>
          <a:lstStyle>
            <a:lvl1pPr algn="l" eaLnBrk="0" hangingPunct="0">
              <a:defRPr sz="1000">
                <a:latin typeface="Tahoma" pitchFamily="34" charset="0"/>
              </a:defRPr>
            </a:lvl1pPr>
          </a:lstStyle>
          <a:p>
            <a:pPr>
              <a:defRPr/>
            </a:pPr>
            <a:endParaRPr lang="nb-NO" altLang="nb-NO"/>
          </a:p>
        </p:txBody>
      </p:sp>
      <p:sp>
        <p:nvSpPr>
          <p:cNvPr id="8199" name="Rectangle 7"/>
          <p:cNvSpPr>
            <a:spLocks noGrp="1" noChangeArrowheads="1"/>
          </p:cNvSpPr>
          <p:nvPr>
            <p:ph type="sldNum" sz="quarter" idx="5"/>
          </p:nvPr>
        </p:nvSpPr>
        <p:spPr bwMode="auto">
          <a:xfrm>
            <a:off x="3777803" y="9431893"/>
            <a:ext cx="2891286" cy="496332"/>
          </a:xfrm>
          <a:prstGeom prst="rect">
            <a:avLst/>
          </a:prstGeom>
          <a:noFill/>
          <a:ln w="9525">
            <a:noFill/>
            <a:miter lim="800000"/>
            <a:headEnd/>
            <a:tailEnd/>
          </a:ln>
          <a:effectLst/>
        </p:spPr>
        <p:txBody>
          <a:bodyPr vert="horz" wrap="square" lIns="91189" tIns="45596" rIns="91189" bIns="45596" numCol="1" anchor="b" anchorCtr="0" compatLnSpc="1">
            <a:prstTxWarp prst="textNoShape">
              <a:avLst/>
            </a:prstTxWarp>
          </a:bodyPr>
          <a:lstStyle>
            <a:lvl1pPr algn="r" eaLnBrk="0" hangingPunct="0">
              <a:defRPr sz="1000">
                <a:latin typeface="Tahoma" pitchFamily="34" charset="0"/>
              </a:defRPr>
            </a:lvl1pPr>
          </a:lstStyle>
          <a:p>
            <a:pPr>
              <a:defRPr/>
            </a:pPr>
            <a:fld id="{E8A87B85-49A5-4A0E-B430-B2F34396B73B}" type="slidenum">
              <a:rPr lang="nb-NO" altLang="nb-NO"/>
              <a:pPr>
                <a:defRPr/>
              </a:pPr>
              <a:t>‹#›</a:t>
            </a:fld>
            <a:endParaRPr lang="nb-NO" altLang="nb-NO"/>
          </a:p>
        </p:txBody>
      </p:sp>
    </p:spTree>
    <p:extLst>
      <p:ext uri="{BB962C8B-B14F-4D97-AF65-F5344CB8AC3E}">
        <p14:creationId xmlns:p14="http://schemas.microsoft.com/office/powerpoint/2010/main" xmlns="" val="3189589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9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9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9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9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A9818AA-981C-4671-9A45-40ACFF31C3CE}" type="slidenum">
              <a:rPr lang="nb-NO" altLang="nb-NO" smtClean="0"/>
              <a:pPr/>
              <a:t>1</a:t>
            </a:fld>
            <a:endParaRPr lang="nb-NO" altLang="nb-NO" smtClean="0"/>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a:ln/>
        </p:spPr>
        <p:txBody>
          <a:bodyPr/>
          <a:lstStyle/>
          <a:p>
            <a:endParaRPr lang="nb-NO" smtClean="0"/>
          </a:p>
          <a:p>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B4999B3-8122-4D99-9DD5-D6362B0025DA}" type="slidenum">
              <a:rPr lang="nb-NO" altLang="nb-NO" smtClean="0"/>
              <a:pPr/>
              <a:t>4</a:t>
            </a:fld>
            <a:endParaRPr lang="nb-NO" altLang="nb-NO"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nb-NO" smtClean="0"/>
              <a:t>Sametingets arbeidsorden består av grunnregler og forretningsorden, og er vedtatt av Sametinget i plenum. Sametingets arbeidsorden regulerer ulike forhold ved Sametingets virksomhet, så som organisering, saksgang og saksbehandling, valg og så videre.</a:t>
            </a:r>
          </a:p>
          <a:p>
            <a:endParaRPr lang="nb-NO" smtClean="0"/>
          </a:p>
          <a:p>
            <a:r>
              <a:rPr lang="nb-NO" smtClean="0"/>
              <a:t>Sametingets grunnregler regulerer Sametingets konstituering, Sametingets parlamentariske organer, valg og saksgangen mellom de ulike organer i parlamentet, forhandlinger og saksbehandling. Forslag til endringer i grunnreglene krever flertallsvedtak i to påfølgende sameting.</a:t>
            </a:r>
          </a:p>
          <a:p>
            <a:endParaRPr lang="nb-NO" smtClean="0"/>
          </a:p>
          <a:p>
            <a:r>
              <a:rPr lang="nb-NO" smtClean="0"/>
              <a:t>Sametingets forretningsorden regulerer den daglige politiske virksomheten i Sametingets plenum og andre organer. Forretningsorden inneholder regler og retningslinjer for å fremme og behandle saker, for hvordan plenumsmøter skal avvikles og for avstemming. Den regulerer også de ulike organenes virksomhet og ansvarsområder. Sametingets forretningsorden kan endres av flertallet i Sametingets plenum.</a:t>
            </a:r>
          </a:p>
          <a:p>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952D527-1FDE-4ECC-9F31-4446967B724B}" type="slidenum">
              <a:rPr lang="nb-NO" altLang="nb-NO" smtClean="0"/>
              <a:pPr/>
              <a:t>5</a:t>
            </a:fld>
            <a:endParaRPr lang="nb-NO" altLang="nb-NO"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nb-NO" smtClean="0"/>
              <a:t>Sametinget i plenum er Sametingets øverste organ og myndighet. Tinget regulerer sin virksomhet innenfor de rammer som er gitt i Lov om Sametinget og andre samiske rettsforhold (sameloven). Plenum fastsetter tingets arbeidsorden, med regler og retningslinjer for all annen virksomhet i regi av Sametinget. Plenumsmøter avholdes vanligvis fire ganger i året.</a:t>
            </a:r>
          </a:p>
          <a:p>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72D15B-2F82-40B0-980A-B696B642550F}" type="slidenum">
              <a:rPr lang="nb-NO" altLang="nb-NO" smtClean="0"/>
              <a:pPr/>
              <a:t>6</a:t>
            </a:fld>
            <a:endParaRPr lang="nb-NO" altLang="nb-NO"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nb-NO" smtClean="0"/>
              <a:t>Møtelederskapet utarbeider saksliste, innkaller til og leder Sametingets plenumsmøter etter reglene i Sametingets arbeidsorden. Blant møtelederskapets oppgaver er å avgjøre permisjonssøknader, fremme innstillinger overfor plenum i spørsmål som omhandler Sametingets arbeidsorden og fatte nødvendig vedtak med hensyn til saksforberedelser for plenumsmøtene. Det skal også utpeke deltakere og representanter til parlamentariske møter og konferanser hvor Sametinget skal delta, samt sørge for utsendelse av sakspapirer etter de regler som Sametingets arbeidsorden fastsetter. </a:t>
            </a:r>
          </a:p>
          <a:p>
            <a:endParaRPr lang="nb-NO" smtClean="0"/>
          </a:p>
          <a:p>
            <a:r>
              <a:rPr lang="nb-NO" smtClean="0"/>
              <a:t>Møtelederskapet består av fem medlemmer som velges av og blant representanter i plenum. Leder for inneværende periode er Jarle Jonassen og nestleder er Inger Jørstad.</a:t>
            </a:r>
          </a:p>
          <a:p>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ssholder for lysbilde 1"/>
          <p:cNvSpPr>
            <a:spLocks noGrp="1" noRot="1" noChangeAspect="1" noTextEdit="1"/>
          </p:cNvSpPr>
          <p:nvPr>
            <p:ph type="sldImg"/>
          </p:nvPr>
        </p:nvSpPr>
        <p:spPr>
          <a:ln/>
        </p:spPr>
      </p:sp>
      <p:sp>
        <p:nvSpPr>
          <p:cNvPr id="98307" name="Plassholder for notater 2"/>
          <p:cNvSpPr>
            <a:spLocks noGrp="1"/>
          </p:cNvSpPr>
          <p:nvPr>
            <p:ph type="body" idx="1"/>
          </p:nvPr>
        </p:nvSpPr>
        <p:spPr>
          <a:noFill/>
          <a:ln/>
        </p:spPr>
        <p:txBody>
          <a:bodyPr/>
          <a:lstStyle/>
          <a:p>
            <a:endParaRPr lang="nb-NO" smtClean="0"/>
          </a:p>
        </p:txBody>
      </p:sp>
      <p:sp>
        <p:nvSpPr>
          <p:cNvPr id="98308" name="Plassholder for lysbildenummer 3"/>
          <p:cNvSpPr>
            <a:spLocks noGrp="1"/>
          </p:cNvSpPr>
          <p:nvPr>
            <p:ph type="sldNum" sz="quarter" idx="5"/>
          </p:nvPr>
        </p:nvSpPr>
        <p:spPr>
          <a:noFill/>
        </p:spPr>
        <p:txBody>
          <a:bodyPr/>
          <a:lstStyle/>
          <a:p>
            <a:fld id="{37C0FE85-6A56-4DA3-9B20-7CC560D27EC5}" type="slidenum">
              <a:rPr lang="nb-NO" altLang="nb-NO" smtClean="0"/>
              <a:pPr/>
              <a:t>8</a:t>
            </a:fld>
            <a:endParaRPr lang="nb-NO" alt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DD953F2-DC13-4220-B66B-FE2ACF8E9841}" type="slidenum">
              <a:rPr lang="nb-NO" altLang="nb-NO" smtClean="0"/>
              <a:pPr/>
              <a:t>9</a:t>
            </a:fld>
            <a:endParaRPr lang="nb-NO" altLang="nb-NO"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nb-NO" smtClean="0"/>
              <a:t>Sametinget styres etter det parlamentariske prinsipp, hvor det sittende og utøvende sametingsråd baserer sin virksomhet på tillitt hos flertallet i plenum. Sametings presidenten blir valgt av og blant flertallet i Sametingets plenum. Presidenten utnevner fire (4) personer valgte blant sametingsrepresentanter som til sammen utgjør rådet. </a:t>
            </a:r>
            <a:br>
              <a:rPr lang="nb-NO" smtClean="0"/>
            </a:br>
            <a:r>
              <a:rPr lang="nb-NO" smtClean="0"/>
              <a:t/>
            </a:r>
            <a:br>
              <a:rPr lang="nb-NO" smtClean="0"/>
            </a:br>
            <a:r>
              <a:rPr lang="nb-NO" smtClean="0"/>
              <a:t>Sametingsrådet består denne perioden av president Egil Olli (Ap), visepresident Laila Susanne Vars (Árja) og rådsmedlemmene Vibeke Larsen (Ap), Elinor Marita Jåma (Åarjel-Saemiej Gïelh) og Marianne Balto (Ap). De er alle heltidspolitikere i Sametinget.</a:t>
            </a:r>
          </a:p>
          <a:p>
            <a:endParaRPr lang="nb-NO" smtClean="0"/>
          </a:p>
          <a:p>
            <a:r>
              <a:rPr lang="nb-NO" smtClean="0"/>
              <a:t>Sametingsrådet fungerer som Sametingets ”regjering”, og står for den daglig politiske virksomheten. Rådet møtes 10-12 ganger per år. </a:t>
            </a:r>
          </a:p>
          <a:p>
            <a:endParaRPr lang="nb-NO" smtClean="0"/>
          </a:p>
          <a:p>
            <a:r>
              <a:rPr lang="nb-NO" smtClean="0"/>
              <a:t>Sametingsrådet skal fremme innstillinger overfor plenum i saker som gjelder fordeling av Sametingets budsjett, tiltak til påfølgende års statsbudsjett, Sametingets årsmelding, hovedretningslinjer for Sametingets tilskuddsordninger og andre saker som etter en selvstendig vurdering i Sametingsrådet bør fremmes.</a:t>
            </a:r>
          </a:p>
          <a:p>
            <a:endParaRPr lang="nb-NO" smtClean="0"/>
          </a:p>
          <a:p>
            <a:r>
              <a:rPr lang="nb-NO" smtClean="0"/>
              <a:t>I tillegg fremmer Sametingsrådet meldinger på ulike politikkområder etter behov, og har på en rekke områder også anledning til å fatte endelig vedtak.</a:t>
            </a:r>
          </a:p>
          <a:p>
            <a:endParaRPr lang="nb-NO" smtClean="0"/>
          </a:p>
          <a:p>
            <a:r>
              <a:rPr lang="nb-NO" smtClean="0"/>
              <a:t>REDIGER: Plansje 19: Kommentarfeltet: Her står det at sametingsrådet har anledning til å fremme saker til plenum, men det rette er vel til komiteene? </a:t>
            </a:r>
          </a:p>
          <a:p>
            <a:endParaRPr lang="nb-NO" smtClean="0"/>
          </a:p>
          <a:p>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3" name="Bilde 8" descr="5.jpg"/>
          <p:cNvPicPr>
            <a:picLocks noChangeAspect="1"/>
          </p:cNvPicPr>
          <p:nvPr userDrawn="1"/>
        </p:nvPicPr>
        <p:blipFill>
          <a:blip r:embed="rId2" cstate="print"/>
          <a:srcRect l="12296" t="20859" r="14870" b="19633"/>
          <a:stretch>
            <a:fillRect/>
          </a:stretch>
        </p:blipFill>
        <p:spPr bwMode="auto">
          <a:xfrm>
            <a:off x="0" y="1462088"/>
            <a:ext cx="9902825" cy="5395912"/>
          </a:xfrm>
          <a:prstGeom prst="rect">
            <a:avLst/>
          </a:prstGeom>
          <a:noFill/>
          <a:ln w="9525">
            <a:noFill/>
            <a:miter lim="800000"/>
            <a:headEnd/>
            <a:tailEnd/>
          </a:ln>
        </p:spPr>
      </p:pic>
      <p:pic>
        <p:nvPicPr>
          <p:cNvPr id="4" name="Picture 17"/>
          <p:cNvPicPr>
            <a:picLocks noChangeAspect="1" noChangeArrowheads="1"/>
          </p:cNvPicPr>
          <p:nvPr/>
        </p:nvPicPr>
        <p:blipFill>
          <a:blip r:embed="rId3" cstate="print"/>
          <a:srcRect l="2777" r="6985"/>
          <a:stretch>
            <a:fillRect/>
          </a:stretch>
        </p:blipFill>
        <p:spPr bwMode="auto">
          <a:xfrm>
            <a:off x="0" y="1357313"/>
            <a:ext cx="9902825" cy="152400"/>
          </a:xfrm>
          <a:prstGeom prst="rect">
            <a:avLst/>
          </a:prstGeom>
          <a:noFill/>
          <a:ln w="9525">
            <a:noFill/>
            <a:miter lim="800000"/>
            <a:headEnd/>
            <a:tailEnd/>
          </a:ln>
        </p:spPr>
      </p:pic>
      <p:pic>
        <p:nvPicPr>
          <p:cNvPr id="5" name="Picture 18"/>
          <p:cNvPicPr>
            <a:picLocks noChangeAspect="1" noChangeArrowheads="1"/>
          </p:cNvPicPr>
          <p:nvPr/>
        </p:nvPicPr>
        <p:blipFill>
          <a:blip r:embed="rId4" cstate="print"/>
          <a:srcRect/>
          <a:stretch>
            <a:fillRect/>
          </a:stretch>
        </p:blipFill>
        <p:spPr bwMode="auto">
          <a:xfrm>
            <a:off x="381000" y="423863"/>
            <a:ext cx="3348038" cy="650875"/>
          </a:xfrm>
          <a:prstGeom prst="rect">
            <a:avLst/>
          </a:prstGeom>
          <a:noFill/>
          <a:ln w="9525">
            <a:noFill/>
            <a:miter lim="800000"/>
            <a:headEnd/>
            <a:tailEnd/>
          </a:ln>
        </p:spPr>
      </p:pic>
      <p:sp>
        <p:nvSpPr>
          <p:cNvPr id="4098" name="Rectangle 2"/>
          <p:cNvSpPr>
            <a:spLocks noGrp="1" noChangeArrowheads="1"/>
          </p:cNvSpPr>
          <p:nvPr>
            <p:ph type="ctrTitle"/>
          </p:nvPr>
        </p:nvSpPr>
        <p:spPr>
          <a:xfrm>
            <a:off x="1447800" y="1447800"/>
            <a:ext cx="8001000" cy="1143000"/>
          </a:xfrm>
        </p:spPr>
        <p:txBody>
          <a:bodyPr/>
          <a:lstStyle>
            <a:lvl1pPr algn="r">
              <a:defRPr>
                <a:solidFill>
                  <a:srgbClr val="EC2510"/>
                </a:solidFill>
              </a:defRPr>
            </a:lvl1pPr>
          </a:lstStyle>
          <a:p>
            <a:r>
              <a:rPr lang="en-US" altLang="nb-NO"/>
              <a:t>Klikk for å </a:t>
            </a:r>
            <a:r>
              <a:rPr lang="nb-NO" altLang="nb-NO"/>
              <a:t>gi presentasjonen navn</a:t>
            </a:r>
            <a:endParaRPr lang="en-US" altLang="nb-NO"/>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65925" y="1438275"/>
            <a:ext cx="1798638" cy="424497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366838" y="1438275"/>
            <a:ext cx="5246687" cy="424497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16925"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366838" y="2625725"/>
            <a:ext cx="3522662" cy="305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041900" y="2625725"/>
            <a:ext cx="3522663" cy="305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2225"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7550"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0425"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366838" y="1438275"/>
            <a:ext cx="7197725"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nb-NO" smtClean="0"/>
              <a:t>Click to edit Master title style</a:t>
            </a:r>
          </a:p>
        </p:txBody>
      </p:sp>
      <p:sp>
        <p:nvSpPr>
          <p:cNvPr id="4099" name="Rectangle 3"/>
          <p:cNvSpPr>
            <a:spLocks noGrp="1" noChangeArrowheads="1"/>
          </p:cNvSpPr>
          <p:nvPr>
            <p:ph type="body" idx="1"/>
          </p:nvPr>
        </p:nvSpPr>
        <p:spPr bwMode="auto">
          <a:xfrm>
            <a:off x="1366838" y="2625725"/>
            <a:ext cx="7197725" cy="305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47" name="Rectangle 23"/>
          <p:cNvSpPr>
            <a:spLocks noChangeArrowheads="1"/>
          </p:cNvSpPr>
          <p:nvPr/>
        </p:nvSpPr>
        <p:spPr bwMode="auto">
          <a:xfrm>
            <a:off x="0" y="0"/>
            <a:ext cx="9902825" cy="1008063"/>
          </a:xfrm>
          <a:prstGeom prst="rect">
            <a:avLst/>
          </a:prstGeom>
          <a:solidFill>
            <a:srgbClr val="DDDDDD"/>
          </a:solidFill>
          <a:ln w="9525">
            <a:noFill/>
            <a:miter lim="800000"/>
            <a:headEnd/>
            <a:tailEnd/>
          </a:ln>
          <a:effectLst/>
        </p:spPr>
        <p:txBody>
          <a:bodyPr wrap="none" anchor="ctr"/>
          <a:lstStyle/>
          <a:p>
            <a:pPr algn="ctr" eaLnBrk="0" hangingPunct="0">
              <a:defRPr/>
            </a:pPr>
            <a:endParaRPr lang="nb-NO">
              <a:latin typeface="Times New Roman" pitchFamily="18" charset="0"/>
            </a:endParaRPr>
          </a:p>
        </p:txBody>
      </p:sp>
      <p:pic>
        <p:nvPicPr>
          <p:cNvPr id="4101" name="Picture 25"/>
          <p:cNvPicPr>
            <a:picLocks noChangeAspect="1" noChangeArrowheads="1"/>
          </p:cNvPicPr>
          <p:nvPr/>
        </p:nvPicPr>
        <p:blipFill>
          <a:blip r:embed="rId13" cstate="print"/>
          <a:srcRect l="2777" r="6985"/>
          <a:stretch>
            <a:fillRect/>
          </a:stretch>
        </p:blipFill>
        <p:spPr bwMode="auto">
          <a:xfrm>
            <a:off x="0" y="990600"/>
            <a:ext cx="9902825" cy="152400"/>
          </a:xfrm>
          <a:prstGeom prst="rect">
            <a:avLst/>
          </a:prstGeom>
          <a:noFill/>
          <a:ln w="9525">
            <a:noFill/>
            <a:miter lim="800000"/>
            <a:headEnd/>
            <a:tailEnd/>
          </a:ln>
        </p:spPr>
      </p:pic>
      <p:pic>
        <p:nvPicPr>
          <p:cNvPr id="4102" name="Picture 29"/>
          <p:cNvPicPr>
            <a:picLocks noChangeAspect="1" noChangeArrowheads="1"/>
          </p:cNvPicPr>
          <p:nvPr userDrawn="1"/>
        </p:nvPicPr>
        <p:blipFill>
          <a:blip r:embed="rId14" cstate="print"/>
          <a:srcRect/>
          <a:stretch>
            <a:fillRect/>
          </a:stretch>
        </p:blipFill>
        <p:spPr bwMode="auto">
          <a:xfrm>
            <a:off x="152400" y="6307138"/>
            <a:ext cx="1905000" cy="371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spd="slow"/>
  <p:txStyles>
    <p:titleStyle>
      <a:lvl1pPr algn="l" rtl="0" eaLnBrk="0" fontAlgn="base" hangingPunct="0">
        <a:lnSpc>
          <a:spcPts val="4200"/>
        </a:lnSpc>
        <a:spcBef>
          <a:spcPct val="0"/>
        </a:spcBef>
        <a:spcAft>
          <a:spcPct val="0"/>
        </a:spcAft>
        <a:defRPr sz="3300">
          <a:solidFill>
            <a:schemeClr val="tx2"/>
          </a:solidFill>
          <a:latin typeface="+mj-lt"/>
          <a:ea typeface="+mj-ea"/>
          <a:cs typeface="+mj-cs"/>
        </a:defRPr>
      </a:lvl1pPr>
      <a:lvl2pPr algn="l" rtl="0" eaLnBrk="0" fontAlgn="base" hangingPunct="0">
        <a:lnSpc>
          <a:spcPts val="4200"/>
        </a:lnSpc>
        <a:spcBef>
          <a:spcPct val="0"/>
        </a:spcBef>
        <a:spcAft>
          <a:spcPct val="0"/>
        </a:spcAft>
        <a:defRPr sz="3300">
          <a:solidFill>
            <a:schemeClr val="tx2"/>
          </a:solidFill>
          <a:latin typeface="Verdana" pitchFamily="34" charset="0"/>
        </a:defRPr>
      </a:lvl2pPr>
      <a:lvl3pPr algn="l" rtl="0" eaLnBrk="0" fontAlgn="base" hangingPunct="0">
        <a:lnSpc>
          <a:spcPts val="4200"/>
        </a:lnSpc>
        <a:spcBef>
          <a:spcPct val="0"/>
        </a:spcBef>
        <a:spcAft>
          <a:spcPct val="0"/>
        </a:spcAft>
        <a:defRPr sz="3300">
          <a:solidFill>
            <a:schemeClr val="tx2"/>
          </a:solidFill>
          <a:latin typeface="Verdana" pitchFamily="34" charset="0"/>
        </a:defRPr>
      </a:lvl3pPr>
      <a:lvl4pPr algn="l" rtl="0" eaLnBrk="0" fontAlgn="base" hangingPunct="0">
        <a:lnSpc>
          <a:spcPts val="4200"/>
        </a:lnSpc>
        <a:spcBef>
          <a:spcPct val="0"/>
        </a:spcBef>
        <a:spcAft>
          <a:spcPct val="0"/>
        </a:spcAft>
        <a:defRPr sz="3300">
          <a:solidFill>
            <a:schemeClr val="tx2"/>
          </a:solidFill>
          <a:latin typeface="Verdana" pitchFamily="34" charset="0"/>
        </a:defRPr>
      </a:lvl4pPr>
      <a:lvl5pPr algn="l" rtl="0" eaLnBrk="0" fontAlgn="base" hangingPunct="0">
        <a:lnSpc>
          <a:spcPts val="4200"/>
        </a:lnSpc>
        <a:spcBef>
          <a:spcPct val="0"/>
        </a:spcBef>
        <a:spcAft>
          <a:spcPct val="0"/>
        </a:spcAft>
        <a:defRPr sz="3300">
          <a:solidFill>
            <a:schemeClr val="tx2"/>
          </a:solidFill>
          <a:latin typeface="Verdana" pitchFamily="34" charset="0"/>
        </a:defRPr>
      </a:lvl5pPr>
      <a:lvl6pPr marL="457200" algn="l" rtl="0" eaLnBrk="0" fontAlgn="base" hangingPunct="0">
        <a:lnSpc>
          <a:spcPts val="4200"/>
        </a:lnSpc>
        <a:spcBef>
          <a:spcPct val="0"/>
        </a:spcBef>
        <a:spcAft>
          <a:spcPct val="0"/>
        </a:spcAft>
        <a:defRPr sz="3300">
          <a:solidFill>
            <a:schemeClr val="tx2"/>
          </a:solidFill>
          <a:latin typeface="Verdana" pitchFamily="34" charset="0"/>
        </a:defRPr>
      </a:lvl6pPr>
      <a:lvl7pPr marL="914400" algn="l" rtl="0" eaLnBrk="0" fontAlgn="base" hangingPunct="0">
        <a:lnSpc>
          <a:spcPts val="4200"/>
        </a:lnSpc>
        <a:spcBef>
          <a:spcPct val="0"/>
        </a:spcBef>
        <a:spcAft>
          <a:spcPct val="0"/>
        </a:spcAft>
        <a:defRPr sz="3300">
          <a:solidFill>
            <a:schemeClr val="tx2"/>
          </a:solidFill>
          <a:latin typeface="Verdana" pitchFamily="34" charset="0"/>
        </a:defRPr>
      </a:lvl7pPr>
      <a:lvl8pPr marL="1371600" algn="l" rtl="0" eaLnBrk="0" fontAlgn="base" hangingPunct="0">
        <a:lnSpc>
          <a:spcPts val="4200"/>
        </a:lnSpc>
        <a:spcBef>
          <a:spcPct val="0"/>
        </a:spcBef>
        <a:spcAft>
          <a:spcPct val="0"/>
        </a:spcAft>
        <a:defRPr sz="3300">
          <a:solidFill>
            <a:schemeClr val="tx2"/>
          </a:solidFill>
          <a:latin typeface="Verdana" pitchFamily="34" charset="0"/>
        </a:defRPr>
      </a:lvl8pPr>
      <a:lvl9pPr marL="1828800" algn="l" rtl="0" eaLnBrk="0" fontAlgn="base" hangingPunct="0">
        <a:lnSpc>
          <a:spcPts val="4200"/>
        </a:lnSpc>
        <a:spcBef>
          <a:spcPct val="0"/>
        </a:spcBef>
        <a:spcAft>
          <a:spcPct val="0"/>
        </a:spcAft>
        <a:defRPr sz="3300">
          <a:solidFill>
            <a:schemeClr val="tx2"/>
          </a:solidFill>
          <a:latin typeface="Verdana" pitchFamily="34" charset="0"/>
        </a:defRPr>
      </a:lvl9pPr>
    </p:titleStyle>
    <p:bodyStyle>
      <a:lvl1pPr marL="290513" indent="-290513" algn="l" rtl="0" eaLnBrk="0" fontAlgn="base" hangingPunct="0">
        <a:lnSpc>
          <a:spcPts val="2700"/>
        </a:lnSpc>
        <a:spcBef>
          <a:spcPts val="1400"/>
        </a:spcBef>
        <a:spcAft>
          <a:spcPct val="0"/>
        </a:spcAft>
        <a:buChar char="•"/>
        <a:defRPr sz="1900">
          <a:solidFill>
            <a:schemeClr val="tx1"/>
          </a:solidFill>
          <a:latin typeface="+mn-lt"/>
          <a:ea typeface="+mn-ea"/>
          <a:cs typeface="+mn-cs"/>
        </a:defRPr>
      </a:lvl1pPr>
      <a:lvl2pPr marL="766763" indent="-285750" algn="l" rtl="0" eaLnBrk="0" fontAlgn="base" hangingPunct="0">
        <a:lnSpc>
          <a:spcPts val="2700"/>
        </a:lnSpc>
        <a:spcBef>
          <a:spcPts val="1400"/>
        </a:spcBef>
        <a:spcAft>
          <a:spcPct val="0"/>
        </a:spcAft>
        <a:buChar char="–"/>
        <a:defRPr sz="1900">
          <a:solidFill>
            <a:schemeClr val="tx1"/>
          </a:solidFill>
          <a:latin typeface="+mn-lt"/>
        </a:defRPr>
      </a:lvl2pPr>
      <a:lvl3pPr marL="1185863" indent="-228600" algn="l" rtl="0" eaLnBrk="0" fontAlgn="base" hangingPunct="0">
        <a:lnSpc>
          <a:spcPts val="2700"/>
        </a:lnSpc>
        <a:spcBef>
          <a:spcPts val="1400"/>
        </a:spcBef>
        <a:spcAft>
          <a:spcPct val="0"/>
        </a:spcAft>
        <a:buChar char="•"/>
        <a:defRPr sz="1900">
          <a:solidFill>
            <a:schemeClr val="tx1"/>
          </a:solidFill>
          <a:latin typeface="+mn-lt"/>
        </a:defRPr>
      </a:lvl3pPr>
      <a:lvl4pPr marL="1604963" indent="-228600" algn="l" rtl="0" eaLnBrk="0" fontAlgn="base" hangingPunct="0">
        <a:lnSpc>
          <a:spcPts val="2700"/>
        </a:lnSpc>
        <a:spcBef>
          <a:spcPts val="1400"/>
        </a:spcBef>
        <a:spcAft>
          <a:spcPct val="0"/>
        </a:spcAft>
        <a:buChar char="–"/>
        <a:defRPr sz="1900">
          <a:solidFill>
            <a:schemeClr val="tx1"/>
          </a:solidFill>
          <a:latin typeface="+mn-lt"/>
        </a:defRPr>
      </a:lvl4pPr>
      <a:lvl5pPr marL="2057400" indent="-228600" algn="l" rtl="0" eaLnBrk="0" fontAlgn="base" hangingPunct="0">
        <a:lnSpc>
          <a:spcPts val="2700"/>
        </a:lnSpc>
        <a:spcBef>
          <a:spcPts val="1400"/>
        </a:spcBef>
        <a:spcAft>
          <a:spcPct val="0"/>
        </a:spcAft>
        <a:buChar char="»"/>
        <a:defRPr sz="1900">
          <a:solidFill>
            <a:schemeClr val="tx1"/>
          </a:solidFill>
          <a:latin typeface="+mn-lt"/>
        </a:defRPr>
      </a:lvl5pPr>
      <a:lvl6pPr marL="2514600" indent="-228600" algn="l" rtl="0" eaLnBrk="0" fontAlgn="base" hangingPunct="0">
        <a:lnSpc>
          <a:spcPts val="2700"/>
        </a:lnSpc>
        <a:spcBef>
          <a:spcPts val="1400"/>
        </a:spcBef>
        <a:spcAft>
          <a:spcPct val="0"/>
        </a:spcAft>
        <a:buChar char="»"/>
        <a:defRPr sz="1900">
          <a:solidFill>
            <a:schemeClr val="tx1"/>
          </a:solidFill>
          <a:latin typeface="+mn-lt"/>
        </a:defRPr>
      </a:lvl6pPr>
      <a:lvl7pPr marL="2971800" indent="-228600" algn="l" rtl="0" eaLnBrk="0" fontAlgn="base" hangingPunct="0">
        <a:lnSpc>
          <a:spcPts val="2700"/>
        </a:lnSpc>
        <a:spcBef>
          <a:spcPts val="1400"/>
        </a:spcBef>
        <a:spcAft>
          <a:spcPct val="0"/>
        </a:spcAft>
        <a:buChar char="»"/>
        <a:defRPr sz="1900">
          <a:solidFill>
            <a:schemeClr val="tx1"/>
          </a:solidFill>
          <a:latin typeface="+mn-lt"/>
        </a:defRPr>
      </a:lvl7pPr>
      <a:lvl8pPr marL="3429000" indent="-228600" algn="l" rtl="0" eaLnBrk="0" fontAlgn="base" hangingPunct="0">
        <a:lnSpc>
          <a:spcPts val="2700"/>
        </a:lnSpc>
        <a:spcBef>
          <a:spcPts val="1400"/>
        </a:spcBef>
        <a:spcAft>
          <a:spcPct val="0"/>
        </a:spcAft>
        <a:buChar char="»"/>
        <a:defRPr sz="1900">
          <a:solidFill>
            <a:schemeClr val="tx1"/>
          </a:solidFill>
          <a:latin typeface="+mn-lt"/>
        </a:defRPr>
      </a:lvl8pPr>
      <a:lvl9pPr marL="3886200" indent="-228600" algn="l" rtl="0" eaLnBrk="0" fontAlgn="base" hangingPunct="0">
        <a:lnSpc>
          <a:spcPts val="2700"/>
        </a:lnSpc>
        <a:spcBef>
          <a:spcPts val="1400"/>
        </a:spcBef>
        <a:spcAft>
          <a:spcPct val="0"/>
        </a:spcAft>
        <a:buChar char="»"/>
        <a:defRPr sz="19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8964" y="1916832"/>
            <a:ext cx="7786687" cy="1143000"/>
          </a:xfrm>
        </p:spPr>
        <p:txBody>
          <a:bodyPr/>
          <a:lstStyle/>
          <a:p>
            <a:pPr algn="ctr"/>
            <a:r>
              <a:rPr lang="nb-NO" dirty="0" smtClean="0"/>
              <a:t>Politisk org. fra høsten 2009</a:t>
            </a:r>
            <a:br>
              <a:rPr lang="nb-NO" dirty="0" smtClean="0"/>
            </a:br>
            <a:endParaRPr lang="nb-NO" dirty="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495300" y="1196752"/>
            <a:ext cx="8416552" cy="576064"/>
          </a:xfrm>
        </p:spPr>
        <p:txBody>
          <a:bodyPr/>
          <a:lstStyle/>
          <a:p>
            <a:pPr algn="ctr"/>
            <a:r>
              <a:rPr lang="nb-NO" dirty="0" smtClean="0"/>
              <a:t> Sametinget 2009 - 2013</a:t>
            </a:r>
            <a:endParaRPr lang="nb-NO" dirty="0"/>
          </a:p>
        </p:txBody>
      </p:sp>
      <p:sp>
        <p:nvSpPr>
          <p:cNvPr id="9" name="Plassholder for tekst 8"/>
          <p:cNvSpPr>
            <a:spLocks noGrp="1"/>
          </p:cNvSpPr>
          <p:nvPr>
            <p:ph type="body" sz="half" idx="2"/>
          </p:nvPr>
        </p:nvSpPr>
        <p:spPr>
          <a:xfrm>
            <a:off x="495300" y="1988840"/>
            <a:ext cx="3257550" cy="4137323"/>
          </a:xfrm>
        </p:spPr>
        <p:txBody>
          <a:bodyPr/>
          <a:lstStyle/>
          <a:p>
            <a:pPr>
              <a:buFont typeface="Arial" pitchFamily="34" charset="0"/>
              <a:buChar char="•"/>
            </a:pPr>
            <a:r>
              <a:rPr lang="sma-NO" dirty="0" smtClean="0"/>
              <a:t> 39 </a:t>
            </a:r>
            <a:r>
              <a:rPr lang="sma-NO" dirty="0" err="1" smtClean="0"/>
              <a:t>representanter</a:t>
            </a:r>
            <a:r>
              <a:rPr lang="sma-NO" dirty="0" smtClean="0"/>
              <a:t> </a:t>
            </a:r>
            <a:r>
              <a:rPr lang="sma-NO" dirty="0" err="1" smtClean="0"/>
              <a:t>valgt</a:t>
            </a:r>
            <a:r>
              <a:rPr lang="sma-NO" dirty="0" smtClean="0"/>
              <a:t> </a:t>
            </a:r>
            <a:r>
              <a:rPr lang="sma-NO" dirty="0" err="1" smtClean="0"/>
              <a:t>fra</a:t>
            </a:r>
            <a:r>
              <a:rPr lang="sma-NO" dirty="0" smtClean="0"/>
              <a:t> 7 </a:t>
            </a:r>
            <a:r>
              <a:rPr lang="sma-NO" dirty="0" err="1" smtClean="0"/>
              <a:t>valgkrets</a:t>
            </a:r>
            <a:endParaRPr lang="sma-NO" dirty="0" smtClean="0"/>
          </a:p>
          <a:p>
            <a:pPr>
              <a:buFont typeface="Arial" pitchFamily="34" charset="0"/>
              <a:buChar char="•"/>
            </a:pPr>
            <a:r>
              <a:rPr lang="sma-NO" dirty="0" smtClean="0"/>
              <a:t> 9 </a:t>
            </a:r>
            <a:r>
              <a:rPr lang="sma-NO" dirty="0" err="1" smtClean="0"/>
              <a:t>partier</a:t>
            </a:r>
            <a:r>
              <a:rPr lang="sma-NO" dirty="0" smtClean="0"/>
              <a:t>/ </a:t>
            </a:r>
            <a:r>
              <a:rPr lang="sma-NO" dirty="0" err="1" smtClean="0"/>
              <a:t>lister</a:t>
            </a:r>
            <a:r>
              <a:rPr lang="sma-NO" dirty="0" smtClean="0"/>
              <a:t>:</a:t>
            </a:r>
            <a:r>
              <a:rPr lang="se-NO" dirty="0" smtClean="0"/>
              <a:t> </a:t>
            </a:r>
            <a:r>
              <a:rPr lang="sma-NO" dirty="0" err="1" smtClean="0"/>
              <a:t>Arbeiderpartiet</a:t>
            </a:r>
            <a:r>
              <a:rPr lang="se-NO" dirty="0" smtClean="0"/>
              <a:t>, </a:t>
            </a:r>
            <a:r>
              <a:rPr lang="sma-NO" dirty="0" smtClean="0"/>
              <a:t> </a:t>
            </a:r>
            <a:r>
              <a:rPr lang="se-NO" dirty="0" smtClean="0"/>
              <a:t>Árja, </a:t>
            </a:r>
            <a:r>
              <a:rPr lang="se-NO" dirty="0" err="1" smtClean="0"/>
              <a:t>Fl</a:t>
            </a:r>
            <a:r>
              <a:rPr lang="sma-NO" dirty="0" smtClean="0"/>
              <a:t>yttsamelista, Høyre, Nordkalottfolket, Åarjel Saemiej Gïelh, Norske Samers Riksforbund/ Samefolkets Parti, Samer bosatt i Sør-Norge, Fremskrittspartiet</a:t>
            </a:r>
          </a:p>
          <a:p>
            <a:pPr>
              <a:buFont typeface="Arial" pitchFamily="34" charset="0"/>
              <a:buChar char="•"/>
            </a:pPr>
            <a:r>
              <a:rPr lang="sma-NO" dirty="0" smtClean="0"/>
              <a:t> </a:t>
            </a:r>
            <a:r>
              <a:rPr lang="sma-NO" dirty="0" err="1" smtClean="0"/>
              <a:t>Kjønnsfordeling</a:t>
            </a:r>
            <a:r>
              <a:rPr lang="sma-NO" dirty="0" smtClean="0"/>
              <a:t>: 18 </a:t>
            </a:r>
            <a:r>
              <a:rPr lang="sma-NO" dirty="0" err="1" smtClean="0"/>
              <a:t>kvinner</a:t>
            </a:r>
            <a:r>
              <a:rPr lang="sma-NO" dirty="0" smtClean="0"/>
              <a:t>, 21 </a:t>
            </a:r>
            <a:r>
              <a:rPr lang="sma-NO" dirty="0" err="1" smtClean="0"/>
              <a:t>menn</a:t>
            </a:r>
            <a:endParaRPr lang="sma-NO" dirty="0" smtClean="0"/>
          </a:p>
          <a:p>
            <a:pPr>
              <a:buFont typeface="Arial" pitchFamily="34" charset="0"/>
              <a:buChar char="•"/>
            </a:pPr>
            <a:endParaRPr lang="nb-NO" dirty="0"/>
          </a:p>
        </p:txBody>
      </p:sp>
      <p:pic>
        <p:nvPicPr>
          <p:cNvPr id="10" name="Plassholder for innhold 3" descr="gruppebilde2-A4.jpg"/>
          <p:cNvPicPr>
            <a:picLocks noGrp="1" noChangeAspect="1"/>
          </p:cNvPicPr>
          <p:nvPr>
            <p:ph idx="1"/>
          </p:nvPr>
        </p:nvPicPr>
        <p:blipFill>
          <a:blip r:embed="rId2" cstate="print"/>
          <a:srcRect/>
          <a:stretch>
            <a:fillRect/>
          </a:stretch>
        </p:blipFill>
        <p:spPr>
          <a:xfrm>
            <a:off x="3943300" y="1988840"/>
            <a:ext cx="5803582" cy="4147026"/>
          </a:xfr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79004" y="0"/>
            <a:ext cx="7197725" cy="1079500"/>
          </a:xfrm>
        </p:spPr>
        <p:txBody>
          <a:bodyPr/>
          <a:lstStyle/>
          <a:p>
            <a:r>
              <a:rPr lang="nb-NO" dirty="0" smtClean="0"/>
              <a:t>Politisk organisering</a:t>
            </a:r>
            <a:endParaRPr lang="nb-NO" dirty="0"/>
          </a:p>
        </p:txBody>
      </p:sp>
      <p:sp>
        <p:nvSpPr>
          <p:cNvPr id="4" name="Rektangel 3"/>
          <p:cNvSpPr/>
          <p:nvPr/>
        </p:nvSpPr>
        <p:spPr bwMode="auto">
          <a:xfrm>
            <a:off x="3727276" y="1412776"/>
            <a:ext cx="1728192"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6" name="Rektangel 5"/>
          <p:cNvSpPr/>
          <p:nvPr/>
        </p:nvSpPr>
        <p:spPr bwMode="auto">
          <a:xfrm>
            <a:off x="3727276" y="1268760"/>
            <a:ext cx="2592288" cy="7200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Sametinget i plenum</a:t>
            </a:r>
            <a:r>
              <a:rPr kumimoji="0" lang="nb-NO" sz="18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
            </a:r>
            <a:br>
              <a:rPr kumimoji="0" lang="nb-NO" sz="18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br>
            <a:r>
              <a:rPr kumimoji="0" lang="nb-NO" sz="4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___________________________________________________________________________</a:t>
            </a:r>
            <a:r>
              <a:rPr kumimoji="0" lang="nb-NO" sz="18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
            </a:r>
            <a:br>
              <a:rPr kumimoji="0" lang="nb-NO" sz="18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br>
            <a:r>
              <a:rPr kumimoji="0" lang="nb-NO" sz="1400" b="0" i="0" u="none" strike="noStrike" cap="none" normalizeH="0" baseline="0" dirty="0" smtClean="0">
                <a:ln>
                  <a:noFill/>
                </a:ln>
                <a:solidFill>
                  <a:schemeClr val="bg1"/>
                </a:solidFill>
                <a:effectLst/>
                <a:latin typeface="Verdana" pitchFamily="34" charset="0"/>
                <a:ea typeface="Verdana" pitchFamily="34" charset="0"/>
                <a:cs typeface="Verdana" pitchFamily="34" charset="0"/>
              </a:rPr>
              <a:t>Plenumsledelsen</a:t>
            </a:r>
          </a:p>
        </p:txBody>
      </p:sp>
      <p:sp>
        <p:nvSpPr>
          <p:cNvPr id="7" name="Rektangel 6"/>
          <p:cNvSpPr/>
          <p:nvPr/>
        </p:nvSpPr>
        <p:spPr bwMode="auto">
          <a:xfrm>
            <a:off x="1783060" y="2276872"/>
            <a:ext cx="2020721" cy="792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nb-NO" sz="1400" dirty="0" smtClean="0">
                <a:solidFill>
                  <a:schemeClr val="bg1"/>
                </a:solidFill>
                <a:latin typeface="Verdana" pitchFamily="34" charset="0"/>
                <a:ea typeface="Verdana" pitchFamily="34" charset="0"/>
                <a:cs typeface="Verdana" pitchFamily="34" charset="0"/>
              </a:rPr>
              <a:t>Samisk parlamentarisk råd</a:t>
            </a:r>
            <a:br>
              <a:rPr lang="nb-NO" sz="1400" dirty="0" smtClean="0">
                <a:solidFill>
                  <a:schemeClr val="bg1"/>
                </a:solidFill>
                <a:latin typeface="Verdana" pitchFamily="34" charset="0"/>
                <a:ea typeface="Verdana" pitchFamily="34" charset="0"/>
                <a:cs typeface="Verdana" pitchFamily="34" charset="0"/>
              </a:rPr>
            </a:br>
            <a:r>
              <a:rPr lang="nb-NO" sz="1400" dirty="0" smtClean="0">
                <a:solidFill>
                  <a:schemeClr val="bg1"/>
                </a:solidFill>
                <a:latin typeface="Verdana" pitchFamily="34" charset="0"/>
                <a:ea typeface="Verdana" pitchFamily="34" charset="0"/>
                <a:cs typeface="Verdana" pitchFamily="34" charset="0"/>
              </a:rPr>
              <a:t>(SPR)</a:t>
            </a:r>
          </a:p>
        </p:txBody>
      </p:sp>
      <p:sp>
        <p:nvSpPr>
          <p:cNvPr id="8" name="Rektangel 7"/>
          <p:cNvSpPr/>
          <p:nvPr/>
        </p:nvSpPr>
        <p:spPr bwMode="auto">
          <a:xfrm>
            <a:off x="558924" y="3717032"/>
            <a:ext cx="2016224" cy="792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nb-NO" sz="800" dirty="0" smtClean="0">
                <a:solidFill>
                  <a:schemeClr val="bg1"/>
                </a:solidFill>
                <a:latin typeface="Verdana" pitchFamily="34" charset="0"/>
                <a:ea typeface="Verdana" pitchFamily="34" charset="0"/>
                <a:cs typeface="Verdana" pitchFamily="34" charset="0"/>
              </a:rPr>
              <a:t/>
            </a:r>
            <a:br>
              <a:rPr lang="nb-NO" sz="800" dirty="0" smtClean="0">
                <a:solidFill>
                  <a:schemeClr val="bg1"/>
                </a:solidFill>
                <a:latin typeface="Verdana" pitchFamily="34" charset="0"/>
                <a:ea typeface="Verdana" pitchFamily="34" charset="0"/>
                <a:cs typeface="Verdana" pitchFamily="34" charset="0"/>
              </a:rPr>
            </a:br>
            <a:r>
              <a:rPr lang="nb-NO" sz="1400" dirty="0" smtClean="0">
                <a:solidFill>
                  <a:schemeClr val="bg1"/>
                </a:solidFill>
                <a:latin typeface="Verdana" pitchFamily="34" charset="0"/>
                <a:ea typeface="Verdana" pitchFamily="34" charset="0"/>
                <a:cs typeface="Verdana" pitchFamily="34" charset="0"/>
              </a:rPr>
              <a:t>Plan- og </a:t>
            </a:r>
            <a:r>
              <a:rPr lang="nb-NO" sz="1400" dirty="0" err="1" smtClean="0">
                <a:solidFill>
                  <a:schemeClr val="bg1"/>
                </a:solidFill>
                <a:latin typeface="Verdana" pitchFamily="34" charset="0"/>
                <a:ea typeface="Verdana" pitchFamily="34" charset="0"/>
                <a:cs typeface="Verdana" pitchFamily="34" charset="0"/>
              </a:rPr>
              <a:t>finanskomitéen</a:t>
            </a:r>
            <a:endParaRPr lang="nb-NO" sz="1400" dirty="0" smtClean="0">
              <a:solidFill>
                <a:schemeClr val="bg1"/>
              </a:solidFill>
              <a:latin typeface="Verdana" pitchFamily="34" charset="0"/>
              <a:ea typeface="Verdana" pitchFamily="34" charset="0"/>
              <a:cs typeface="Verdana" pitchFamily="34" charset="0"/>
            </a:endParaRPr>
          </a:p>
        </p:txBody>
      </p:sp>
      <p:sp>
        <p:nvSpPr>
          <p:cNvPr id="14" name="Rektangel 13"/>
          <p:cNvSpPr/>
          <p:nvPr/>
        </p:nvSpPr>
        <p:spPr bwMode="auto">
          <a:xfrm>
            <a:off x="7471692" y="3717032"/>
            <a:ext cx="2016224" cy="792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nb-NO" sz="1400" dirty="0" smtClean="0">
                <a:solidFill>
                  <a:schemeClr val="bg1"/>
                </a:solidFill>
                <a:latin typeface="Verdana" pitchFamily="34" charset="0"/>
                <a:ea typeface="Verdana" pitchFamily="34" charset="0"/>
                <a:cs typeface="Verdana" pitchFamily="34" charset="0"/>
              </a:rPr>
              <a:t/>
            </a:r>
            <a:br>
              <a:rPr lang="nb-NO" sz="1400" dirty="0" smtClean="0">
                <a:solidFill>
                  <a:schemeClr val="bg1"/>
                </a:solidFill>
                <a:latin typeface="Verdana" pitchFamily="34" charset="0"/>
                <a:ea typeface="Verdana" pitchFamily="34" charset="0"/>
                <a:cs typeface="Verdana" pitchFamily="34" charset="0"/>
              </a:rPr>
            </a:br>
            <a:r>
              <a:rPr lang="nb-NO" sz="1400" dirty="0" smtClean="0">
                <a:solidFill>
                  <a:schemeClr val="bg1"/>
                </a:solidFill>
                <a:latin typeface="Verdana" pitchFamily="34" charset="0"/>
                <a:ea typeface="Verdana" pitchFamily="34" charset="0"/>
                <a:cs typeface="Verdana" pitchFamily="34" charset="0"/>
              </a:rPr>
              <a:t>Kontrollutvalget</a:t>
            </a:r>
          </a:p>
        </p:txBody>
      </p:sp>
      <p:sp>
        <p:nvSpPr>
          <p:cNvPr id="15" name="Rektangel 14"/>
          <p:cNvSpPr/>
          <p:nvPr/>
        </p:nvSpPr>
        <p:spPr bwMode="auto">
          <a:xfrm>
            <a:off x="2719164" y="3717032"/>
            <a:ext cx="2016224" cy="792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nb-NO" sz="800" dirty="0" smtClean="0">
                <a:solidFill>
                  <a:schemeClr val="bg1"/>
                </a:solidFill>
                <a:latin typeface="Verdana" pitchFamily="34" charset="0"/>
                <a:ea typeface="Verdana" pitchFamily="34" charset="0"/>
                <a:cs typeface="Verdana" pitchFamily="34" charset="0"/>
              </a:rPr>
              <a:t/>
            </a:r>
            <a:br>
              <a:rPr lang="nb-NO" sz="800" dirty="0" smtClean="0">
                <a:solidFill>
                  <a:schemeClr val="bg1"/>
                </a:solidFill>
                <a:latin typeface="Verdana" pitchFamily="34" charset="0"/>
                <a:ea typeface="Verdana" pitchFamily="34" charset="0"/>
                <a:cs typeface="Verdana" pitchFamily="34" charset="0"/>
              </a:rPr>
            </a:br>
            <a:r>
              <a:rPr lang="nb-NO" sz="1400" dirty="0" err="1" smtClean="0">
                <a:solidFill>
                  <a:schemeClr val="bg1"/>
                </a:solidFill>
                <a:latin typeface="Verdana" pitchFamily="34" charset="0"/>
                <a:ea typeface="Verdana" pitchFamily="34" charset="0"/>
                <a:cs typeface="Verdana" pitchFamily="34" charset="0"/>
              </a:rPr>
              <a:t>Næring-</a:t>
            </a:r>
            <a:r>
              <a:rPr lang="nb-NO" sz="1400" dirty="0" smtClean="0">
                <a:solidFill>
                  <a:schemeClr val="bg1"/>
                </a:solidFill>
                <a:latin typeface="Verdana" pitchFamily="34" charset="0"/>
                <a:ea typeface="Verdana" pitchFamily="34" charset="0"/>
                <a:cs typeface="Verdana" pitchFamily="34" charset="0"/>
              </a:rPr>
              <a:t> og </a:t>
            </a:r>
            <a:r>
              <a:rPr lang="nb-NO" sz="1400" dirty="0" err="1" smtClean="0">
                <a:solidFill>
                  <a:schemeClr val="bg1"/>
                </a:solidFill>
                <a:latin typeface="Verdana" pitchFamily="34" charset="0"/>
                <a:ea typeface="Verdana" pitchFamily="34" charset="0"/>
                <a:cs typeface="Verdana" pitchFamily="34" charset="0"/>
              </a:rPr>
              <a:t>kulturkomitéen</a:t>
            </a:r>
            <a:endParaRPr lang="nb-NO" sz="1400" dirty="0" smtClean="0">
              <a:solidFill>
                <a:schemeClr val="bg1"/>
              </a:solidFill>
              <a:latin typeface="Verdana" pitchFamily="34" charset="0"/>
              <a:ea typeface="Verdana" pitchFamily="34" charset="0"/>
              <a:cs typeface="Verdana" pitchFamily="34" charset="0"/>
            </a:endParaRPr>
          </a:p>
        </p:txBody>
      </p:sp>
      <p:sp>
        <p:nvSpPr>
          <p:cNvPr id="16" name="Rektangel 15"/>
          <p:cNvSpPr/>
          <p:nvPr/>
        </p:nvSpPr>
        <p:spPr bwMode="auto">
          <a:xfrm>
            <a:off x="5311452" y="3717032"/>
            <a:ext cx="2016224" cy="792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nb-NO" sz="1400" dirty="0" smtClean="0">
                <a:solidFill>
                  <a:schemeClr val="bg1"/>
                </a:solidFill>
                <a:latin typeface="Verdana" pitchFamily="34" charset="0"/>
                <a:ea typeface="Verdana" pitchFamily="34" charset="0"/>
                <a:cs typeface="Verdana" pitchFamily="34" charset="0"/>
              </a:rPr>
              <a:t>Oppvekst-, omsorgs- og </a:t>
            </a:r>
            <a:r>
              <a:rPr lang="nb-NO" sz="1400" dirty="0" err="1" smtClean="0">
                <a:solidFill>
                  <a:schemeClr val="bg1"/>
                </a:solidFill>
                <a:latin typeface="Verdana" pitchFamily="34" charset="0"/>
                <a:ea typeface="Verdana" pitchFamily="34" charset="0"/>
                <a:cs typeface="Verdana" pitchFamily="34" charset="0"/>
              </a:rPr>
              <a:t>utdanningskomitéen</a:t>
            </a:r>
            <a:endParaRPr lang="nb-NO" sz="1400" dirty="0" smtClean="0">
              <a:solidFill>
                <a:schemeClr val="bg1"/>
              </a:solidFill>
              <a:latin typeface="Verdana" pitchFamily="34" charset="0"/>
              <a:ea typeface="Verdana" pitchFamily="34" charset="0"/>
              <a:cs typeface="Verdana" pitchFamily="34" charset="0"/>
            </a:endParaRPr>
          </a:p>
        </p:txBody>
      </p:sp>
      <p:sp>
        <p:nvSpPr>
          <p:cNvPr id="17" name="Rektangel 16"/>
          <p:cNvSpPr/>
          <p:nvPr/>
        </p:nvSpPr>
        <p:spPr bwMode="auto">
          <a:xfrm>
            <a:off x="4015308" y="4725144"/>
            <a:ext cx="2016224" cy="792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nb-NO" sz="1400" dirty="0" smtClean="0">
                <a:solidFill>
                  <a:schemeClr val="bg1"/>
                </a:solidFill>
                <a:latin typeface="Verdana" pitchFamily="34" charset="0"/>
                <a:ea typeface="Verdana" pitchFamily="34" charset="0"/>
                <a:cs typeface="Verdana" pitchFamily="34" charset="0"/>
              </a:rPr>
              <a:t/>
            </a:r>
            <a:br>
              <a:rPr lang="nb-NO" sz="1400" dirty="0" smtClean="0">
                <a:solidFill>
                  <a:schemeClr val="bg1"/>
                </a:solidFill>
                <a:latin typeface="Verdana" pitchFamily="34" charset="0"/>
                <a:ea typeface="Verdana" pitchFamily="34" charset="0"/>
                <a:cs typeface="Verdana" pitchFamily="34" charset="0"/>
              </a:rPr>
            </a:br>
            <a:r>
              <a:rPr lang="nb-NO" sz="1400" dirty="0" smtClean="0">
                <a:solidFill>
                  <a:schemeClr val="bg1"/>
                </a:solidFill>
                <a:latin typeface="Verdana" pitchFamily="34" charset="0"/>
                <a:ea typeface="Verdana" pitchFamily="34" charset="0"/>
                <a:cs typeface="Verdana" pitchFamily="34" charset="0"/>
              </a:rPr>
              <a:t>Sametingsrådet</a:t>
            </a:r>
          </a:p>
        </p:txBody>
      </p:sp>
      <p:sp>
        <p:nvSpPr>
          <p:cNvPr id="18" name="Rektangel 17"/>
          <p:cNvSpPr/>
          <p:nvPr/>
        </p:nvSpPr>
        <p:spPr bwMode="auto">
          <a:xfrm>
            <a:off x="4015308" y="5805264"/>
            <a:ext cx="2016224" cy="792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nb-NO" sz="1400" dirty="0" smtClean="0">
                <a:solidFill>
                  <a:schemeClr val="bg1"/>
                </a:solidFill>
                <a:latin typeface="Verdana" pitchFamily="34" charset="0"/>
                <a:ea typeface="Verdana" pitchFamily="34" charset="0"/>
                <a:cs typeface="Verdana" pitchFamily="34" charset="0"/>
              </a:rPr>
              <a:t/>
            </a:r>
            <a:br>
              <a:rPr lang="nb-NO" sz="1400" dirty="0" smtClean="0">
                <a:solidFill>
                  <a:schemeClr val="bg1"/>
                </a:solidFill>
                <a:latin typeface="Verdana" pitchFamily="34" charset="0"/>
                <a:ea typeface="Verdana" pitchFamily="34" charset="0"/>
                <a:cs typeface="Verdana" pitchFamily="34" charset="0"/>
              </a:rPr>
            </a:br>
            <a:r>
              <a:rPr lang="nb-NO" sz="1400" dirty="0" smtClean="0">
                <a:solidFill>
                  <a:schemeClr val="bg1"/>
                </a:solidFill>
                <a:latin typeface="Verdana" pitchFamily="34" charset="0"/>
                <a:ea typeface="Verdana" pitchFamily="34" charset="0"/>
                <a:cs typeface="Verdana" pitchFamily="34" charset="0"/>
              </a:rPr>
              <a:t>Administrasjonen</a:t>
            </a:r>
          </a:p>
        </p:txBody>
      </p:sp>
      <p:cxnSp>
        <p:nvCxnSpPr>
          <p:cNvPr id="20" name="Rett linje 19"/>
          <p:cNvCxnSpPr>
            <a:stCxn id="6" idx="2"/>
            <a:endCxn id="17" idx="0"/>
          </p:cNvCxnSpPr>
          <p:nvPr/>
        </p:nvCxnSpPr>
        <p:spPr bwMode="auto">
          <a:xfrm rot="5400000">
            <a:off x="3655268" y="3356992"/>
            <a:ext cx="2736304" cy="1588"/>
          </a:xfrm>
          <a:prstGeom prst="line">
            <a:avLst/>
          </a:prstGeom>
          <a:noFill/>
          <a:ln w="25400" cap="flat" cmpd="sng" algn="ctr">
            <a:solidFill>
              <a:schemeClr val="accent3"/>
            </a:solidFill>
            <a:prstDash val="solid"/>
            <a:round/>
            <a:headEnd type="none" w="med" len="med"/>
            <a:tailEnd type="none" w="med" len="med"/>
          </a:ln>
          <a:effectLst/>
        </p:spPr>
      </p:cxnSp>
      <p:cxnSp>
        <p:nvCxnSpPr>
          <p:cNvPr id="22" name="Rett linje 21"/>
          <p:cNvCxnSpPr/>
          <p:nvPr/>
        </p:nvCxnSpPr>
        <p:spPr bwMode="auto">
          <a:xfrm rot="5400000">
            <a:off x="4879404" y="5661248"/>
            <a:ext cx="288032" cy="1588"/>
          </a:xfrm>
          <a:prstGeom prst="line">
            <a:avLst/>
          </a:prstGeom>
          <a:noFill/>
          <a:ln w="25400" cap="flat" cmpd="sng" algn="ctr">
            <a:solidFill>
              <a:schemeClr val="accent3"/>
            </a:solidFill>
            <a:prstDash val="solid"/>
            <a:round/>
            <a:headEnd type="none" w="med" len="med"/>
            <a:tailEnd type="none" w="med" len="med"/>
          </a:ln>
          <a:effectLst/>
        </p:spPr>
      </p:cxnSp>
      <p:cxnSp>
        <p:nvCxnSpPr>
          <p:cNvPr id="33" name="Vinkel 32"/>
          <p:cNvCxnSpPr>
            <a:stCxn id="6" idx="2"/>
            <a:endCxn id="7" idx="3"/>
          </p:cNvCxnSpPr>
          <p:nvPr/>
        </p:nvCxnSpPr>
        <p:spPr bwMode="auto">
          <a:xfrm rot="5400000">
            <a:off x="4071563" y="1721059"/>
            <a:ext cx="684076" cy="1219639"/>
          </a:xfrm>
          <a:prstGeom prst="bentConnector2">
            <a:avLst/>
          </a:prstGeom>
          <a:noFill/>
          <a:ln w="25400" cap="flat" cmpd="sng" algn="ctr">
            <a:solidFill>
              <a:schemeClr val="accent3"/>
            </a:solidFill>
            <a:prstDash val="solid"/>
            <a:round/>
            <a:headEnd type="none" w="med" len="med"/>
            <a:tailEnd type="none" w="med" len="med"/>
          </a:ln>
          <a:effectLst/>
        </p:spPr>
      </p:cxnSp>
      <p:cxnSp>
        <p:nvCxnSpPr>
          <p:cNvPr id="39" name="Vinkel 32"/>
          <p:cNvCxnSpPr>
            <a:stCxn id="6" idx="2"/>
            <a:endCxn id="8" idx="0"/>
          </p:cNvCxnSpPr>
          <p:nvPr/>
        </p:nvCxnSpPr>
        <p:spPr bwMode="auto">
          <a:xfrm rot="5400000">
            <a:off x="2431132" y="1124744"/>
            <a:ext cx="1728192" cy="3456384"/>
          </a:xfrm>
          <a:prstGeom prst="bentConnector3">
            <a:avLst>
              <a:gd name="adj1" fmla="val 83210"/>
            </a:avLst>
          </a:prstGeom>
          <a:noFill/>
          <a:ln w="25400" cap="flat" cmpd="sng" algn="ctr">
            <a:solidFill>
              <a:schemeClr val="accent3"/>
            </a:solidFill>
            <a:prstDash val="solid"/>
            <a:round/>
            <a:headEnd type="none" w="med" len="med"/>
            <a:tailEnd type="none" w="med" len="med"/>
          </a:ln>
          <a:effectLst/>
        </p:spPr>
      </p:cxnSp>
      <p:cxnSp>
        <p:nvCxnSpPr>
          <p:cNvPr id="48" name="Vinkel 32"/>
          <p:cNvCxnSpPr>
            <a:stCxn id="6" idx="2"/>
            <a:endCxn id="15" idx="0"/>
          </p:cNvCxnSpPr>
          <p:nvPr/>
        </p:nvCxnSpPr>
        <p:spPr bwMode="auto">
          <a:xfrm rot="5400000">
            <a:off x="3511252" y="2204864"/>
            <a:ext cx="1728192" cy="1296144"/>
          </a:xfrm>
          <a:prstGeom prst="bentConnector3">
            <a:avLst>
              <a:gd name="adj1" fmla="val 83210"/>
            </a:avLst>
          </a:prstGeom>
          <a:noFill/>
          <a:ln w="25400" cap="flat" cmpd="sng" algn="ctr">
            <a:solidFill>
              <a:schemeClr val="accent3"/>
            </a:solidFill>
            <a:prstDash val="solid"/>
            <a:round/>
            <a:headEnd type="none" w="med" len="med"/>
            <a:tailEnd type="none" w="med" len="med"/>
          </a:ln>
          <a:effectLst/>
        </p:spPr>
      </p:cxnSp>
      <p:cxnSp>
        <p:nvCxnSpPr>
          <p:cNvPr id="53" name="Vinkel 32"/>
          <p:cNvCxnSpPr>
            <a:stCxn id="6" idx="2"/>
            <a:endCxn id="16" idx="0"/>
          </p:cNvCxnSpPr>
          <p:nvPr/>
        </p:nvCxnSpPr>
        <p:spPr bwMode="auto">
          <a:xfrm rot="16200000" flipH="1">
            <a:off x="4807396" y="2204864"/>
            <a:ext cx="1728192" cy="1296144"/>
          </a:xfrm>
          <a:prstGeom prst="bentConnector3">
            <a:avLst>
              <a:gd name="adj1" fmla="val 82647"/>
            </a:avLst>
          </a:prstGeom>
          <a:noFill/>
          <a:ln w="25400" cap="flat" cmpd="sng" algn="ctr">
            <a:solidFill>
              <a:schemeClr val="accent3"/>
            </a:solidFill>
            <a:prstDash val="solid"/>
            <a:round/>
            <a:headEnd type="none" w="med" len="med"/>
            <a:tailEnd type="none" w="med" len="med"/>
          </a:ln>
          <a:effectLst/>
        </p:spPr>
      </p:cxnSp>
      <p:cxnSp>
        <p:nvCxnSpPr>
          <p:cNvPr id="57" name="Vinkel 32"/>
          <p:cNvCxnSpPr>
            <a:stCxn id="6" idx="2"/>
            <a:endCxn id="14" idx="0"/>
          </p:cNvCxnSpPr>
          <p:nvPr/>
        </p:nvCxnSpPr>
        <p:spPr bwMode="auto">
          <a:xfrm rot="16200000" flipH="1">
            <a:off x="5887516" y="1124744"/>
            <a:ext cx="1728192" cy="3456384"/>
          </a:xfrm>
          <a:prstGeom prst="bentConnector3">
            <a:avLst>
              <a:gd name="adj1" fmla="val 82647"/>
            </a:avLst>
          </a:prstGeom>
          <a:noFill/>
          <a:ln w="25400" cap="flat" cmpd="sng" algn="ctr">
            <a:solidFill>
              <a:schemeClr val="accent3"/>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nb-NO" smtClean="0"/>
              <a:t>Sametingets arbeidsorden</a:t>
            </a:r>
          </a:p>
        </p:txBody>
      </p:sp>
      <p:sp>
        <p:nvSpPr>
          <p:cNvPr id="33795" name="Rectangle 3"/>
          <p:cNvSpPr>
            <a:spLocks noGrp="1" noChangeArrowheads="1"/>
          </p:cNvSpPr>
          <p:nvPr>
            <p:ph type="body" idx="1"/>
          </p:nvPr>
        </p:nvSpPr>
        <p:spPr/>
        <p:txBody>
          <a:bodyPr/>
          <a:lstStyle/>
          <a:p>
            <a:pPr>
              <a:lnSpc>
                <a:spcPts val="2300"/>
              </a:lnSpc>
            </a:pPr>
            <a:r>
              <a:rPr lang="nb-NO" dirty="0" smtClean="0"/>
              <a:t>Består av grunnregler og forretningsorden</a:t>
            </a:r>
          </a:p>
          <a:p>
            <a:pPr>
              <a:lnSpc>
                <a:spcPts val="2300"/>
              </a:lnSpc>
            </a:pPr>
            <a:r>
              <a:rPr lang="nb-NO" dirty="0" smtClean="0"/>
              <a:t>Arbeidsorden regulerer forhold som ved virksomheten som organisering, saksgang og valg</a:t>
            </a:r>
          </a:p>
          <a:p>
            <a:pPr>
              <a:lnSpc>
                <a:spcPts val="2300"/>
              </a:lnSpc>
            </a:pPr>
            <a:r>
              <a:rPr lang="nb-NO" dirty="0" smtClean="0"/>
              <a:t>Grunnreglene regulerer Sametingets konstituering</a:t>
            </a:r>
          </a:p>
          <a:p>
            <a:pPr>
              <a:lnSpc>
                <a:spcPts val="2300"/>
              </a:lnSpc>
            </a:pPr>
            <a:r>
              <a:rPr lang="nb-NO" dirty="0" smtClean="0"/>
              <a:t>Forretningsorden regulerer den daglige politiske virksomheten</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r>
              <a:rPr lang="nb-NO" smtClean="0"/>
              <a:t>Sametinget i plenum</a:t>
            </a:r>
          </a:p>
        </p:txBody>
      </p:sp>
      <p:sp>
        <p:nvSpPr>
          <p:cNvPr id="34819" name="Rectangle 2051"/>
          <p:cNvSpPr>
            <a:spLocks noGrp="1" noChangeArrowheads="1"/>
          </p:cNvSpPr>
          <p:nvPr>
            <p:ph type="body" idx="1"/>
          </p:nvPr>
        </p:nvSpPr>
        <p:spPr/>
        <p:txBody>
          <a:bodyPr/>
          <a:lstStyle/>
          <a:p>
            <a:pPr>
              <a:lnSpc>
                <a:spcPts val="2300"/>
              </a:lnSpc>
            </a:pPr>
            <a:r>
              <a:rPr lang="nb-NO" dirty="0" smtClean="0"/>
              <a:t>Sametingets øverste organ og myndighet </a:t>
            </a:r>
          </a:p>
          <a:p>
            <a:pPr>
              <a:lnSpc>
                <a:spcPts val="2300"/>
              </a:lnSpc>
            </a:pPr>
            <a:r>
              <a:rPr lang="nb-NO" dirty="0" smtClean="0"/>
              <a:t>Regulerer sin virksomhet innenfor de rammer som er gitt i Lov om Sametinget og andre samiske rettsforhold (sameloven) og Sametingets egen arbeidsorden</a:t>
            </a:r>
          </a:p>
          <a:p>
            <a:pPr>
              <a:lnSpc>
                <a:spcPts val="2300"/>
              </a:lnSpc>
            </a:pPr>
            <a:r>
              <a:rPr lang="nb-NO" dirty="0" smtClean="0"/>
              <a:t>Plenumsmøter avholdes vanligvis fire ganger i året</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51012" y="0"/>
            <a:ext cx="7197725" cy="1079500"/>
          </a:xfrm>
        </p:spPr>
        <p:txBody>
          <a:bodyPr/>
          <a:lstStyle/>
          <a:p>
            <a:r>
              <a:rPr lang="nb-NO" dirty="0" smtClean="0"/>
              <a:t>Plenumsledelse</a:t>
            </a:r>
          </a:p>
        </p:txBody>
      </p:sp>
      <p:sp>
        <p:nvSpPr>
          <p:cNvPr id="40963" name="Rectangle 3"/>
          <p:cNvSpPr>
            <a:spLocks noGrp="1" noChangeArrowheads="1"/>
          </p:cNvSpPr>
          <p:nvPr>
            <p:ph type="body" idx="1"/>
          </p:nvPr>
        </p:nvSpPr>
        <p:spPr>
          <a:xfrm>
            <a:off x="1351012" y="1484784"/>
            <a:ext cx="5400600" cy="5184576"/>
          </a:xfrm>
        </p:spPr>
        <p:txBody>
          <a:bodyPr/>
          <a:lstStyle/>
          <a:p>
            <a:pPr>
              <a:lnSpc>
                <a:spcPts val="2300"/>
              </a:lnSpc>
            </a:pPr>
            <a:r>
              <a:rPr lang="nb-NO" dirty="0" err="1" smtClean="0"/>
              <a:t>Plenumlederskapet</a:t>
            </a:r>
            <a:r>
              <a:rPr lang="nb-NO" dirty="0" smtClean="0"/>
              <a:t> utarbeider saksliste, innkaller til og leder Sametingets plenumsmøter </a:t>
            </a:r>
          </a:p>
          <a:p>
            <a:pPr>
              <a:lnSpc>
                <a:spcPts val="2300"/>
              </a:lnSpc>
            </a:pPr>
            <a:r>
              <a:rPr lang="nb-NO" dirty="0" smtClean="0"/>
              <a:t>Fordeler plenumssakene til de ulike </a:t>
            </a:r>
            <a:r>
              <a:rPr lang="nb-NO" dirty="0" err="1" smtClean="0"/>
              <a:t>fagkomitéene</a:t>
            </a:r>
            <a:r>
              <a:rPr lang="nb-NO" dirty="0" smtClean="0"/>
              <a:t>, med unntak av de faste plenumssakene (rådets beretning, spørsmål til rådet og kunngjøring av nye saker) og heller ikke sametingsrådets redegjørelser</a:t>
            </a:r>
          </a:p>
          <a:p>
            <a:pPr>
              <a:lnSpc>
                <a:spcPts val="2300"/>
              </a:lnSpc>
            </a:pPr>
            <a:r>
              <a:rPr lang="nb-NO" dirty="0" smtClean="0"/>
              <a:t>Avgjør permisjonssøknader og fremmer innstillinger overfor plenum i spørsmål som omhandler Sametingets arbeidsorden </a:t>
            </a:r>
          </a:p>
          <a:p>
            <a:pPr>
              <a:lnSpc>
                <a:spcPts val="2300"/>
              </a:lnSpc>
            </a:pPr>
            <a:r>
              <a:rPr lang="nb-NO" dirty="0" smtClean="0"/>
              <a:t>Utpeker deltakere og representanter til parlamentariske møter og konferanser </a:t>
            </a:r>
          </a:p>
        </p:txBody>
      </p:sp>
      <p:pic>
        <p:nvPicPr>
          <p:cNvPr id="40964" name="Plassholder for innhold 3" descr="Jarle Jonassen04.jpg"/>
          <p:cNvPicPr>
            <a:picLocks noChangeAspect="1"/>
          </p:cNvPicPr>
          <p:nvPr/>
        </p:nvPicPr>
        <p:blipFill>
          <a:blip r:embed="rId3" cstate="print"/>
          <a:srcRect t="9346" r="1025"/>
          <a:stretch>
            <a:fillRect/>
          </a:stretch>
        </p:blipFill>
        <p:spPr bwMode="auto">
          <a:xfrm>
            <a:off x="6751612" y="1628800"/>
            <a:ext cx="2808312" cy="3632840"/>
          </a:xfrm>
          <a:prstGeom prst="rect">
            <a:avLst/>
          </a:prstGeom>
          <a:noFill/>
          <a:ln w="9525">
            <a:noFill/>
            <a:miter lim="800000"/>
            <a:headEnd/>
            <a:tailEnd/>
          </a:ln>
        </p:spPr>
      </p:pic>
      <p:sp>
        <p:nvSpPr>
          <p:cNvPr id="6" name="TekstSylinder 5"/>
          <p:cNvSpPr txBox="1"/>
          <p:nvPr/>
        </p:nvSpPr>
        <p:spPr>
          <a:xfrm>
            <a:off x="6823620" y="5301208"/>
            <a:ext cx="2428875" cy="646113"/>
          </a:xfrm>
          <a:prstGeom prst="rect">
            <a:avLst/>
          </a:prstGeom>
          <a:noFill/>
        </p:spPr>
        <p:txBody>
          <a:bodyPr>
            <a:spAutoFit/>
          </a:bodyPr>
          <a:lstStyle/>
          <a:p>
            <a:pPr algn="ctr">
              <a:defRPr/>
            </a:pPr>
            <a:r>
              <a:rPr lang="nb-NO" sz="1800" dirty="0">
                <a:latin typeface="+mn-lt"/>
              </a:rPr>
              <a:t>Jarle Jonassen, plenumsleder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79004" y="1268760"/>
            <a:ext cx="7197725" cy="1079500"/>
          </a:xfrm>
        </p:spPr>
        <p:txBody>
          <a:bodyPr/>
          <a:lstStyle/>
          <a:p>
            <a:r>
              <a:rPr lang="nb-NO" dirty="0" err="1" smtClean="0"/>
              <a:t>Fagkomitéene</a:t>
            </a:r>
            <a:r>
              <a:rPr lang="nb-NO" dirty="0" smtClean="0"/>
              <a:t> i Sametinget</a:t>
            </a:r>
            <a:endParaRPr lang="nb-NO" dirty="0"/>
          </a:p>
        </p:txBody>
      </p:sp>
      <p:sp>
        <p:nvSpPr>
          <p:cNvPr id="3" name="Plassholder for innhold 2"/>
          <p:cNvSpPr>
            <a:spLocks noGrp="1"/>
          </p:cNvSpPr>
          <p:nvPr>
            <p:ph idx="1"/>
          </p:nvPr>
        </p:nvSpPr>
        <p:spPr>
          <a:xfrm>
            <a:off x="1279004" y="2348880"/>
            <a:ext cx="7344816" cy="3888432"/>
          </a:xfrm>
        </p:spPr>
        <p:txBody>
          <a:bodyPr/>
          <a:lstStyle/>
          <a:p>
            <a:r>
              <a:rPr lang="nb-NO" dirty="0" smtClean="0"/>
              <a:t>Alle Sametingets representanter er medlem av en av de tre fagkomiteene som behandler saker og gir innstilling til Sametinget i plenum. </a:t>
            </a:r>
          </a:p>
          <a:p>
            <a:r>
              <a:rPr lang="nb-NO" dirty="0" err="1" smtClean="0"/>
              <a:t>Komitéene</a:t>
            </a:r>
            <a:r>
              <a:rPr lang="nb-NO" dirty="0" smtClean="0"/>
              <a:t> er følgende: </a:t>
            </a:r>
          </a:p>
          <a:p>
            <a:pPr marL="747713" lvl="1" indent="-290513">
              <a:lnSpc>
                <a:spcPts val="2300"/>
              </a:lnSpc>
              <a:spcBef>
                <a:spcPts val="0"/>
              </a:spcBef>
              <a:buFont typeface="Wingdings" pitchFamily="2" charset="2"/>
              <a:buChar char="Ø"/>
            </a:pPr>
            <a:r>
              <a:rPr lang="nb-NO" sz="1600" dirty="0" smtClean="0">
                <a:ea typeface="+mn-ea"/>
                <a:cs typeface="+mn-cs"/>
              </a:rPr>
              <a:t>Plan- og finanskomiteen </a:t>
            </a:r>
          </a:p>
          <a:p>
            <a:pPr marL="747713" lvl="1" indent="-290513">
              <a:lnSpc>
                <a:spcPts val="2300"/>
              </a:lnSpc>
              <a:spcBef>
                <a:spcPts val="0"/>
              </a:spcBef>
              <a:buFont typeface="Wingdings" pitchFamily="2" charset="2"/>
              <a:buChar char="Ø"/>
            </a:pPr>
            <a:r>
              <a:rPr lang="nb-NO" sz="1600" dirty="0" smtClean="0">
                <a:ea typeface="+mn-ea"/>
                <a:cs typeface="+mn-cs"/>
              </a:rPr>
              <a:t>Oppvekst-, omsorg- og utdanningskomiteen</a:t>
            </a:r>
          </a:p>
          <a:p>
            <a:pPr marL="747713" lvl="1" indent="-290513">
              <a:lnSpc>
                <a:spcPts val="2300"/>
              </a:lnSpc>
              <a:spcBef>
                <a:spcPts val="0"/>
              </a:spcBef>
              <a:buFont typeface="Wingdings" pitchFamily="2" charset="2"/>
              <a:buChar char="Ø"/>
            </a:pPr>
            <a:r>
              <a:rPr lang="nb-NO" sz="1600" dirty="0" smtClean="0">
                <a:ea typeface="+mn-ea"/>
                <a:cs typeface="+mn-cs"/>
              </a:rPr>
              <a:t> </a:t>
            </a:r>
            <a:r>
              <a:rPr lang="nb-NO" sz="1600" dirty="0" err="1" smtClean="0">
                <a:ea typeface="+mn-ea"/>
                <a:cs typeface="+mn-cs"/>
              </a:rPr>
              <a:t>Næring-</a:t>
            </a:r>
            <a:r>
              <a:rPr lang="nb-NO" sz="1600" dirty="0" smtClean="0">
                <a:ea typeface="+mn-ea"/>
                <a:cs typeface="+mn-cs"/>
              </a:rPr>
              <a:t> og kulturkomiteen</a:t>
            </a:r>
          </a:p>
          <a:p>
            <a:r>
              <a:rPr lang="nb-NO" dirty="0" err="1" smtClean="0"/>
              <a:t>Komitemøtene</a:t>
            </a:r>
            <a:r>
              <a:rPr lang="nb-NO" dirty="0" smtClean="0"/>
              <a:t> blir holdt i forkant av plenumsmøtene.</a:t>
            </a:r>
          </a:p>
          <a:p>
            <a:endParaRPr lang="nb-NO" dirty="0" smtClean="0"/>
          </a:p>
          <a:p>
            <a:endParaRPr lang="nb-NO" dirty="0" smtClean="0"/>
          </a:p>
          <a:p>
            <a:endParaRPr lang="nb-NO"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a:xfrm>
            <a:off x="1351012" y="1124744"/>
            <a:ext cx="7197725" cy="1079500"/>
          </a:xfrm>
        </p:spPr>
        <p:txBody>
          <a:bodyPr/>
          <a:lstStyle/>
          <a:p>
            <a:r>
              <a:rPr lang="nb-NO" dirty="0" smtClean="0"/>
              <a:t>Sametingsrådet 2009 - 2013</a:t>
            </a:r>
          </a:p>
        </p:txBody>
      </p:sp>
      <p:pic>
        <p:nvPicPr>
          <p:cNvPr id="38915" name="Plassholder for innhold 3" descr="DSC_0200.JPG"/>
          <p:cNvPicPr>
            <a:picLocks noGrp="1" noChangeAspect="1"/>
          </p:cNvPicPr>
          <p:nvPr>
            <p:ph idx="1"/>
          </p:nvPr>
        </p:nvPicPr>
        <p:blipFill>
          <a:blip r:embed="rId3" cstate="print"/>
          <a:srcRect l="34" t="-1724" r="9088"/>
          <a:stretch>
            <a:fillRect/>
          </a:stretch>
        </p:blipFill>
        <p:spPr>
          <a:xfrm>
            <a:off x="2143100" y="1844824"/>
            <a:ext cx="4857750" cy="3611563"/>
          </a:xfrm>
        </p:spPr>
      </p:pic>
      <p:sp>
        <p:nvSpPr>
          <p:cNvPr id="5" name="TekstSylinder 4"/>
          <p:cNvSpPr txBox="1"/>
          <p:nvPr/>
        </p:nvSpPr>
        <p:spPr>
          <a:xfrm>
            <a:off x="198884" y="5661248"/>
            <a:ext cx="9577064" cy="646331"/>
          </a:xfrm>
          <a:prstGeom prst="rect">
            <a:avLst/>
          </a:prstGeom>
          <a:noFill/>
        </p:spPr>
        <p:txBody>
          <a:bodyPr wrap="square">
            <a:spAutoFit/>
          </a:bodyPr>
          <a:lstStyle/>
          <a:p>
            <a:pPr algn="ctr" eaLnBrk="0" hangingPunct="0">
              <a:defRPr/>
            </a:pPr>
            <a:r>
              <a:rPr lang="nb-NO" sz="1200" dirty="0">
                <a:latin typeface="+mn-lt"/>
              </a:rPr>
              <a:t>F.v. Marianne Balto, visepresident Laila Susanne Vars, president Egil Olli, Ellinor Marita </a:t>
            </a:r>
            <a:r>
              <a:rPr lang="nb-NO" sz="1200" dirty="0" err="1">
                <a:latin typeface="+mn-lt"/>
              </a:rPr>
              <a:t>Jåma</a:t>
            </a:r>
            <a:r>
              <a:rPr lang="nb-NO" sz="1200" dirty="0">
                <a:latin typeface="+mn-lt"/>
              </a:rPr>
              <a:t>, Vibeke Larsen</a:t>
            </a:r>
            <a:r>
              <a:rPr lang="nb-NO" sz="1200" dirty="0" smtClean="0">
                <a:latin typeface="+mn-lt"/>
              </a:rPr>
              <a:t>.</a:t>
            </a:r>
            <a:br>
              <a:rPr lang="nb-NO" sz="1200" dirty="0" smtClean="0">
                <a:latin typeface="+mn-lt"/>
              </a:rPr>
            </a:br>
            <a:endParaRPr lang="nb-NO" sz="1200" dirty="0" smtClean="0">
              <a:latin typeface="+mn-lt"/>
            </a:endParaRPr>
          </a:p>
          <a:p>
            <a:pPr algn="ctr" eaLnBrk="0" hangingPunct="0">
              <a:defRPr/>
            </a:pPr>
            <a:r>
              <a:rPr lang="nb-NO" sz="1200" dirty="0" smtClean="0">
                <a:latin typeface="+mn-lt"/>
              </a:rPr>
              <a:t>Flertallsrådet består av AP, </a:t>
            </a:r>
            <a:r>
              <a:rPr lang="nb-NO" sz="1200" dirty="0" err="1" smtClean="0">
                <a:latin typeface="+mn-lt"/>
              </a:rPr>
              <a:t>Árja</a:t>
            </a:r>
            <a:r>
              <a:rPr lang="nb-NO" sz="1200" dirty="0" smtClean="0">
                <a:latin typeface="+mn-lt"/>
              </a:rPr>
              <a:t>, Samer bosatt i Sør og </a:t>
            </a:r>
            <a:r>
              <a:rPr lang="nb-NO" sz="1200" dirty="0" err="1" smtClean="0">
                <a:latin typeface="+mn-lt"/>
              </a:rPr>
              <a:t>Åarjel-Saemiej</a:t>
            </a:r>
            <a:r>
              <a:rPr lang="nb-NO" sz="1200" dirty="0" smtClean="0">
                <a:latin typeface="+mn-lt"/>
              </a:rPr>
              <a:t> </a:t>
            </a:r>
            <a:r>
              <a:rPr lang="nb-NO" sz="1200" dirty="0" err="1" smtClean="0">
                <a:latin typeface="+mn-lt"/>
              </a:rPr>
              <a:t>Gïelh</a:t>
            </a:r>
            <a:r>
              <a:rPr lang="nb-NO" sz="1200" dirty="0" smtClean="0">
                <a:latin typeface="+mn-lt"/>
              </a:rPr>
              <a:t>.</a:t>
            </a:r>
            <a:endParaRPr lang="nb-NO" sz="1200" dirty="0">
              <a:latin typeface="+mn-lt"/>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51012" y="1124744"/>
            <a:ext cx="7197725" cy="1079500"/>
          </a:xfrm>
        </p:spPr>
        <p:txBody>
          <a:bodyPr/>
          <a:lstStyle/>
          <a:p>
            <a:r>
              <a:rPr lang="nb-NO" dirty="0" smtClean="0"/>
              <a:t>Sametingsrådet</a:t>
            </a:r>
          </a:p>
        </p:txBody>
      </p:sp>
      <p:sp>
        <p:nvSpPr>
          <p:cNvPr id="39939" name="Rectangle 3"/>
          <p:cNvSpPr>
            <a:spLocks noGrp="1" noChangeArrowheads="1"/>
          </p:cNvSpPr>
          <p:nvPr>
            <p:ph type="body" idx="1"/>
          </p:nvPr>
        </p:nvSpPr>
        <p:spPr>
          <a:xfrm>
            <a:off x="1351012" y="1916832"/>
            <a:ext cx="3798887" cy="4000500"/>
          </a:xfrm>
        </p:spPr>
        <p:txBody>
          <a:bodyPr/>
          <a:lstStyle/>
          <a:p>
            <a:pPr>
              <a:lnSpc>
                <a:spcPts val="2300"/>
              </a:lnSpc>
            </a:pPr>
            <a:r>
              <a:rPr lang="nb-NO" sz="1600" dirty="0" smtClean="0"/>
              <a:t>Fungerer som Sametingets ”regjering”</a:t>
            </a:r>
          </a:p>
          <a:p>
            <a:pPr>
              <a:lnSpc>
                <a:spcPts val="2300"/>
              </a:lnSpc>
            </a:pPr>
            <a:r>
              <a:rPr lang="nb-NO" sz="1600" dirty="0" smtClean="0"/>
              <a:t>Står for den daglige politiske virksomheten </a:t>
            </a:r>
          </a:p>
          <a:p>
            <a:pPr>
              <a:lnSpc>
                <a:spcPts val="2300"/>
              </a:lnSpc>
            </a:pPr>
            <a:r>
              <a:rPr lang="nb-NO" sz="1600" dirty="0" smtClean="0"/>
              <a:t>Sametingsrådet baserer sin virksomhet på tillitt hos flertallet i plenum </a:t>
            </a:r>
          </a:p>
          <a:p>
            <a:pPr>
              <a:lnSpc>
                <a:spcPts val="2300"/>
              </a:lnSpc>
            </a:pPr>
            <a:r>
              <a:rPr lang="nb-NO" sz="1600" dirty="0" smtClean="0"/>
              <a:t>Består denne perioden av president Egil Olli (Ap), visepresident Laila Susanne Vars (</a:t>
            </a:r>
            <a:r>
              <a:rPr lang="nb-NO" sz="1600" dirty="0" err="1" smtClean="0"/>
              <a:t>Árja</a:t>
            </a:r>
            <a:r>
              <a:rPr lang="nb-NO" sz="1600" dirty="0" smtClean="0"/>
              <a:t>) og tre rådsmedlemmer</a:t>
            </a:r>
          </a:p>
          <a:p>
            <a:pPr>
              <a:lnSpc>
                <a:spcPts val="2300"/>
              </a:lnSpc>
            </a:pPr>
            <a:r>
              <a:rPr lang="nb-NO" sz="1600" dirty="0" smtClean="0"/>
              <a:t>Heltidspolitikere i Sametinget </a:t>
            </a:r>
          </a:p>
        </p:txBody>
      </p:sp>
      <p:pic>
        <p:nvPicPr>
          <p:cNvPr id="39940" name="Plassholder for innhold 3" descr="Egil Olli.jpg"/>
          <p:cNvPicPr>
            <a:picLocks noChangeAspect="1"/>
          </p:cNvPicPr>
          <p:nvPr/>
        </p:nvPicPr>
        <p:blipFill>
          <a:blip r:embed="rId3" cstate="print"/>
          <a:srcRect t="14018"/>
          <a:stretch>
            <a:fillRect/>
          </a:stretch>
        </p:blipFill>
        <p:spPr bwMode="auto">
          <a:xfrm>
            <a:off x="5951538" y="2286000"/>
            <a:ext cx="2643187" cy="3403600"/>
          </a:xfrm>
          <a:prstGeom prst="rect">
            <a:avLst/>
          </a:prstGeom>
          <a:noFill/>
          <a:ln w="9525">
            <a:noFill/>
            <a:miter lim="800000"/>
            <a:headEnd/>
            <a:tailEnd/>
          </a:ln>
        </p:spPr>
      </p:pic>
      <p:sp>
        <p:nvSpPr>
          <p:cNvPr id="6" name="TekstSylinder 5"/>
          <p:cNvSpPr txBox="1"/>
          <p:nvPr/>
        </p:nvSpPr>
        <p:spPr>
          <a:xfrm>
            <a:off x="6022975" y="5929313"/>
            <a:ext cx="3071813" cy="708025"/>
          </a:xfrm>
          <a:prstGeom prst="rect">
            <a:avLst/>
          </a:prstGeom>
          <a:noFill/>
        </p:spPr>
        <p:txBody>
          <a:bodyPr>
            <a:spAutoFit/>
          </a:bodyPr>
          <a:lstStyle/>
          <a:p>
            <a:pPr algn="ctr">
              <a:defRPr/>
            </a:pPr>
            <a:r>
              <a:rPr lang="nb-NO" sz="2000" dirty="0">
                <a:latin typeface="+mn-lt"/>
              </a:rPr>
              <a:t>Egil Olli</a:t>
            </a:r>
            <a:br>
              <a:rPr lang="nb-NO" sz="2000" dirty="0">
                <a:latin typeface="+mn-lt"/>
              </a:rPr>
            </a:br>
            <a:r>
              <a:rPr lang="nb-NO" sz="2000" dirty="0">
                <a:latin typeface="+mn-lt"/>
              </a:rPr>
              <a:t>Sametings president</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ametinget_presentasjon">
  <a:themeElements>
    <a:clrScheme name="Egendefinert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5390"/>
      </a:hlink>
      <a:folHlink>
        <a:srgbClr val="005390"/>
      </a:folHlink>
    </a:clrScheme>
    <a:fontScheme name="Sametinget_presentasj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ametinget_presentasj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etinget_presentasj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etinget_presentasj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etinget_presentasj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etinget_presentasj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etinget_presentasj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etinget_presentasj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8519</TotalTime>
  <Words>677</Words>
  <Application>Microsoft Office PowerPoint</Application>
  <PresentationFormat>Egendefinert</PresentationFormat>
  <Paragraphs>71</Paragraphs>
  <Slides>9</Slides>
  <Notes>6</Notes>
  <HiddenSlides>0</HiddenSlides>
  <MMClips>0</MMClips>
  <ScaleCrop>false</ScaleCrop>
  <HeadingPairs>
    <vt:vector size="4" baseType="variant">
      <vt:variant>
        <vt:lpstr>Tema</vt:lpstr>
      </vt:variant>
      <vt:variant>
        <vt:i4>1</vt:i4>
      </vt:variant>
      <vt:variant>
        <vt:lpstr>Lysbildetitler</vt:lpstr>
      </vt:variant>
      <vt:variant>
        <vt:i4>9</vt:i4>
      </vt:variant>
    </vt:vector>
  </HeadingPairs>
  <TitlesOfParts>
    <vt:vector size="10" baseType="lpstr">
      <vt:lpstr>Sametinget_presentasjon</vt:lpstr>
      <vt:lpstr>Politisk org. fra høsten 2009 </vt:lpstr>
      <vt:lpstr> Sametinget 2009 - 2013</vt:lpstr>
      <vt:lpstr>Politisk organisering</vt:lpstr>
      <vt:lpstr>Sametingets arbeidsorden</vt:lpstr>
      <vt:lpstr>Sametinget i plenum</vt:lpstr>
      <vt:lpstr>Plenumsledelse</vt:lpstr>
      <vt:lpstr>Fagkomitéene i Sametinget</vt:lpstr>
      <vt:lpstr>Sametingsrådet 2009 - 2013</vt:lpstr>
      <vt:lpstr>Sametingsrådet</vt:lpstr>
    </vt:vector>
  </TitlesOfParts>
  <Company>Sámediggi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John Marcus Kuhmunen</dc:creator>
  <cp:lastModifiedBy>moe</cp:lastModifiedBy>
  <cp:revision>452</cp:revision>
  <cp:lastPrinted>2000-08-23T11:59:05Z</cp:lastPrinted>
  <dcterms:created xsi:type="dcterms:W3CDTF">2001-02-11T18:35:50Z</dcterms:created>
  <dcterms:modified xsi:type="dcterms:W3CDTF">2012-04-11T11:06:04Z</dcterms:modified>
</cp:coreProperties>
</file>