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</p:sldIdLst>
  <p:sldSz cx="9906000" cy="6858000" type="A4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0">
          <p15:clr>
            <a:srgbClr val="A4A3A4"/>
          </p15:clr>
        </p15:guide>
        <p15:guide id="2" pos="46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1734" y="78"/>
      </p:cViewPr>
      <p:guideLst>
        <p:guide orient="horz" pos="2700"/>
        <p:guide pos="4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DAEBC-CA36-4B61-88A6-006C145107C3}" type="datetimeFigureOut">
              <a:rPr lang="nb-NO" smtClean="0"/>
              <a:pPr/>
              <a:t>03.02.2023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091A5-F590-47E8-A553-25C99DE4556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Rett linje 24"/>
          <p:cNvCxnSpPr/>
          <p:nvPr/>
        </p:nvCxnSpPr>
        <p:spPr>
          <a:xfrm>
            <a:off x="1321841" y="5278603"/>
            <a:ext cx="7458071" cy="19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tt linje 40"/>
          <p:cNvCxnSpPr>
            <a:endCxn id="28" idx="0"/>
          </p:cNvCxnSpPr>
          <p:nvPr/>
        </p:nvCxnSpPr>
        <p:spPr>
          <a:xfrm flipH="1">
            <a:off x="1319294" y="5285918"/>
            <a:ext cx="2548" cy="1528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ett linje 48"/>
          <p:cNvCxnSpPr/>
          <p:nvPr/>
        </p:nvCxnSpPr>
        <p:spPr>
          <a:xfrm flipH="1">
            <a:off x="2210529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ett linje 49"/>
          <p:cNvCxnSpPr/>
          <p:nvPr/>
        </p:nvCxnSpPr>
        <p:spPr>
          <a:xfrm flipH="1">
            <a:off x="3124929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ett linje 50"/>
          <p:cNvCxnSpPr/>
          <p:nvPr/>
        </p:nvCxnSpPr>
        <p:spPr>
          <a:xfrm flipH="1">
            <a:off x="4024699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tt linje 51"/>
          <p:cNvCxnSpPr/>
          <p:nvPr/>
        </p:nvCxnSpPr>
        <p:spPr>
          <a:xfrm flipH="1">
            <a:off x="4940928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tt linje 52"/>
          <p:cNvCxnSpPr/>
          <p:nvPr/>
        </p:nvCxnSpPr>
        <p:spPr>
          <a:xfrm flipH="1">
            <a:off x="5890075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tt linje 53"/>
          <p:cNvCxnSpPr>
            <a:endCxn id="33" idx="0"/>
          </p:cNvCxnSpPr>
          <p:nvPr/>
        </p:nvCxnSpPr>
        <p:spPr>
          <a:xfrm>
            <a:off x="6865544" y="5285918"/>
            <a:ext cx="2353" cy="1528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ett linje 54"/>
          <p:cNvCxnSpPr/>
          <p:nvPr/>
        </p:nvCxnSpPr>
        <p:spPr>
          <a:xfrm flipH="1">
            <a:off x="7806657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tt linje 55"/>
          <p:cNvCxnSpPr/>
          <p:nvPr/>
        </p:nvCxnSpPr>
        <p:spPr>
          <a:xfrm flipH="1">
            <a:off x="8786894" y="5285918"/>
            <a:ext cx="2547" cy="2385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tt linje 16"/>
          <p:cNvCxnSpPr>
            <a:stCxn id="14" idx="2"/>
          </p:cNvCxnSpPr>
          <p:nvPr/>
        </p:nvCxnSpPr>
        <p:spPr>
          <a:xfrm flipH="1">
            <a:off x="4943476" y="1820410"/>
            <a:ext cx="47624" cy="34414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Avrundet rektangel 3"/>
          <p:cNvSpPr/>
          <p:nvPr/>
        </p:nvSpPr>
        <p:spPr>
          <a:xfrm>
            <a:off x="2528367" y="3442412"/>
            <a:ext cx="2024777" cy="154888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nb-NO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Publikumssenter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Sentralbord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Ekspedisjon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Bibliotek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Post/arkiv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Kart /</a:t>
            </a:r>
            <a:r>
              <a:rPr lang="nb-NO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geodata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Poltisk</a:t>
            </a: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sekr.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IKT</a:t>
            </a:r>
          </a:p>
        </p:txBody>
      </p:sp>
      <p:sp>
        <p:nvSpPr>
          <p:cNvPr id="8" name="Avrundet rektangel 7"/>
          <p:cNvSpPr/>
          <p:nvPr/>
        </p:nvSpPr>
        <p:spPr>
          <a:xfrm>
            <a:off x="4449055" y="2020902"/>
            <a:ext cx="1060397" cy="126735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Kommunedirektør</a:t>
            </a:r>
          </a:p>
        </p:txBody>
      </p:sp>
      <p:sp>
        <p:nvSpPr>
          <p:cNvPr id="11" name="Avrundet rektangel 10"/>
          <p:cNvSpPr/>
          <p:nvPr/>
        </p:nvSpPr>
        <p:spPr>
          <a:xfrm rot="5400000">
            <a:off x="1964754" y="1065216"/>
            <a:ext cx="1259674" cy="317104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r>
              <a:rPr lang="nb-NO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Rådmannens stab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Kommunalsjef m/stedfortrederfunksjon for kommunedirektøren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Kommunalsjef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Økonomisjef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Personal- og organisasjonssjef</a:t>
            </a:r>
          </a:p>
          <a:p>
            <a:pPr algn="ctr"/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vrundet rektangel 11"/>
          <p:cNvSpPr/>
          <p:nvPr/>
        </p:nvSpPr>
        <p:spPr>
          <a:xfrm rot="5400000">
            <a:off x="7362495" y="2458721"/>
            <a:ext cx="620452" cy="13746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Smøla nærings- og kultursenter KF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vrundet rektangel 13"/>
          <p:cNvSpPr/>
          <p:nvPr/>
        </p:nvSpPr>
        <p:spPr>
          <a:xfrm>
            <a:off x="4362450" y="668282"/>
            <a:ext cx="1257299" cy="115212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Politisk ledelse</a:t>
            </a:r>
          </a:p>
        </p:txBody>
      </p:sp>
      <p:sp>
        <p:nvSpPr>
          <p:cNvPr id="15" name="Avrundet rektangel 14"/>
          <p:cNvSpPr/>
          <p:nvPr/>
        </p:nvSpPr>
        <p:spPr>
          <a:xfrm>
            <a:off x="5296484" y="3610365"/>
            <a:ext cx="1841241" cy="12129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nb-NO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Støttefunksjoner</a:t>
            </a:r>
          </a:p>
          <a:p>
            <a:pPr algn="ctr"/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Økonomi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Lønn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Personal</a:t>
            </a:r>
          </a:p>
        </p:txBody>
      </p:sp>
      <p:cxnSp>
        <p:nvCxnSpPr>
          <p:cNvPr id="20" name="Rett linje 19"/>
          <p:cNvCxnSpPr>
            <a:stCxn id="4" idx="3"/>
            <a:endCxn id="15" idx="1"/>
          </p:cNvCxnSpPr>
          <p:nvPr/>
        </p:nvCxnSpPr>
        <p:spPr>
          <a:xfrm>
            <a:off x="4553144" y="4216854"/>
            <a:ext cx="743340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vrundet rektangel 27"/>
          <p:cNvSpPr/>
          <p:nvPr/>
        </p:nvSpPr>
        <p:spPr>
          <a:xfrm>
            <a:off x="1009068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Smøla barneskole</a:t>
            </a:r>
          </a:p>
        </p:txBody>
      </p:sp>
      <p:sp>
        <p:nvSpPr>
          <p:cNvPr id="29" name="Avrundet rektangel 28"/>
          <p:cNvSpPr/>
          <p:nvPr/>
        </p:nvSpPr>
        <p:spPr>
          <a:xfrm>
            <a:off x="1907916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Smøla ungdomsskole</a:t>
            </a:r>
          </a:p>
        </p:txBody>
      </p:sp>
      <p:sp>
        <p:nvSpPr>
          <p:cNvPr id="30" name="Avrundet rektangel 29"/>
          <p:cNvSpPr/>
          <p:nvPr/>
        </p:nvSpPr>
        <p:spPr>
          <a:xfrm>
            <a:off x="2806765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Bygg og forvaltning</a:t>
            </a:r>
          </a:p>
        </p:txBody>
      </p:sp>
      <p:sp>
        <p:nvSpPr>
          <p:cNvPr id="31" name="Avrundet rektangel 30"/>
          <p:cNvSpPr/>
          <p:nvPr/>
        </p:nvSpPr>
        <p:spPr>
          <a:xfrm>
            <a:off x="3705615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Tekniske </a:t>
            </a:r>
            <a:r>
              <a:rPr lang="nb-NO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tj</a:t>
            </a:r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./ vakt og beredskap</a:t>
            </a:r>
          </a:p>
        </p:txBody>
      </p:sp>
      <p:sp>
        <p:nvSpPr>
          <p:cNvPr id="32" name="Avrundet rektangel 31"/>
          <p:cNvSpPr/>
          <p:nvPr/>
        </p:nvSpPr>
        <p:spPr>
          <a:xfrm>
            <a:off x="5584177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Aktivitet og </a:t>
            </a:r>
            <a:r>
              <a:rPr lang="nb-NO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boveiledning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Avrundet rektangel 32"/>
          <p:cNvSpPr/>
          <p:nvPr/>
        </p:nvSpPr>
        <p:spPr>
          <a:xfrm>
            <a:off x="6557671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Serviceavdeling</a:t>
            </a:r>
          </a:p>
        </p:txBody>
      </p:sp>
      <p:sp>
        <p:nvSpPr>
          <p:cNvPr id="34" name="Avrundet rektangel 33"/>
          <p:cNvSpPr/>
          <p:nvPr/>
        </p:nvSpPr>
        <p:spPr>
          <a:xfrm>
            <a:off x="7493844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Helse og omsorg</a:t>
            </a:r>
          </a:p>
        </p:txBody>
      </p:sp>
      <p:sp>
        <p:nvSpPr>
          <p:cNvPr id="35" name="Avrundet rektangel 34"/>
          <p:cNvSpPr/>
          <p:nvPr/>
        </p:nvSpPr>
        <p:spPr>
          <a:xfrm>
            <a:off x="8448676" y="5438775"/>
            <a:ext cx="620452" cy="1237853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NAV Smøla</a:t>
            </a:r>
          </a:p>
        </p:txBody>
      </p:sp>
      <p:sp>
        <p:nvSpPr>
          <p:cNvPr id="36" name="Avrundet rektangel 35"/>
          <p:cNvSpPr/>
          <p:nvPr/>
        </p:nvSpPr>
        <p:spPr>
          <a:xfrm>
            <a:off x="4633249" y="5438775"/>
            <a:ext cx="620452" cy="122884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Smøla barnehage</a:t>
            </a:r>
          </a:p>
        </p:txBody>
      </p:sp>
      <p:cxnSp>
        <p:nvCxnSpPr>
          <p:cNvPr id="58" name="Vinkel 57"/>
          <p:cNvCxnSpPr>
            <a:endCxn id="12" idx="2"/>
          </p:cNvCxnSpPr>
          <p:nvPr/>
        </p:nvCxnSpPr>
        <p:spPr>
          <a:xfrm flipV="1">
            <a:off x="4953000" y="3146034"/>
            <a:ext cx="2032409" cy="330591"/>
          </a:xfrm>
          <a:prstGeom prst="bentConnector3">
            <a:avLst>
              <a:gd name="adj1" fmla="val 67809"/>
            </a:avLst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kstSylinder 59"/>
          <p:cNvSpPr txBox="1"/>
          <p:nvPr/>
        </p:nvSpPr>
        <p:spPr>
          <a:xfrm>
            <a:off x="0" y="0"/>
            <a:ext cx="9906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2400" dirty="0"/>
              <a:t>Modell for administrativ organisering i Smøla kommune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vrundet rektangel 3"/>
          <p:cNvSpPr/>
          <p:nvPr/>
        </p:nvSpPr>
        <p:spPr>
          <a:xfrm>
            <a:off x="1133475" y="1295400"/>
            <a:ext cx="3114675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nb-NO" sz="2000" dirty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>
                <a:ln>
                  <a:solidFill>
                    <a:schemeClr val="accent1"/>
                  </a:solidFill>
                </a:ln>
              </a:rPr>
              <a:t>Tekniske tjenester vakt/beredskap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Eiendomsforvaltning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Vann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Avløp/kloakk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Drift og vedlikehold kommunale bygg, eiendommer </a:t>
            </a:r>
            <a:r>
              <a:rPr lang="nb-NO" sz="1600"/>
              <a:t>og veier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/>
              <a:t>Teknisk </a:t>
            </a:r>
            <a:r>
              <a:rPr lang="nb-NO" sz="1600" dirty="0"/>
              <a:t>vakt/beredskap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Drift Smølahallen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(Renovasjon)</a:t>
            </a:r>
          </a:p>
          <a:p>
            <a:endParaRPr lang="nb-NO" sz="2000" dirty="0"/>
          </a:p>
        </p:txBody>
      </p:sp>
      <p:sp>
        <p:nvSpPr>
          <p:cNvPr id="6" name="Avrundet rektangel 5"/>
          <p:cNvSpPr/>
          <p:nvPr/>
        </p:nvSpPr>
        <p:spPr>
          <a:xfrm>
            <a:off x="5353050" y="1323975"/>
            <a:ext cx="3114675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nb-NO" sz="2000" dirty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>
                <a:ln>
                  <a:solidFill>
                    <a:schemeClr val="accent1"/>
                  </a:solidFill>
                </a:ln>
              </a:rPr>
              <a:t>Bygg og forvaltning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 Byggesaksbehandling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 Saksbehandling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 </a:t>
            </a:r>
            <a:r>
              <a:rPr lang="nb-NO" sz="1600" dirty="0" err="1"/>
              <a:t>Geodata</a:t>
            </a:r>
            <a:endParaRPr lang="nb-NO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 Miljø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 Landbruk</a:t>
            </a:r>
          </a:p>
          <a:p>
            <a:endParaRPr lang="nb-NO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vrundet rektangel 3"/>
          <p:cNvSpPr/>
          <p:nvPr/>
        </p:nvSpPr>
        <p:spPr>
          <a:xfrm>
            <a:off x="799139" y="1247775"/>
            <a:ext cx="2729873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nb-NO" sz="2000" dirty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>
                <a:ln>
                  <a:solidFill>
                    <a:schemeClr val="accent1"/>
                  </a:solidFill>
                </a:ln>
              </a:rPr>
              <a:t>Smøla ungdomsskole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Smøla ungdomsskole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Smøla kulturskole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Smøla voksenopplæring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 err="1"/>
              <a:t>Flyktningetjeneste</a:t>
            </a:r>
            <a:endParaRPr lang="nb-NO" sz="1600" dirty="0"/>
          </a:p>
          <a:p>
            <a:endParaRPr lang="nb-NO" sz="2000" dirty="0"/>
          </a:p>
        </p:txBody>
      </p:sp>
      <p:sp>
        <p:nvSpPr>
          <p:cNvPr id="5" name="Avrundet rektangel 4"/>
          <p:cNvSpPr/>
          <p:nvPr/>
        </p:nvSpPr>
        <p:spPr>
          <a:xfrm>
            <a:off x="3824287" y="1285875"/>
            <a:ext cx="2257425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nb-NO" sz="2000" dirty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>
                <a:ln>
                  <a:solidFill>
                    <a:schemeClr val="accent1"/>
                  </a:solidFill>
                </a:ln>
              </a:rPr>
              <a:t>Smøla barneskole</a:t>
            </a:r>
          </a:p>
          <a:p>
            <a:endParaRPr lang="nb-NO" sz="1600" dirty="0"/>
          </a:p>
          <a:p>
            <a:endParaRPr lang="nb-NO" sz="2000" dirty="0"/>
          </a:p>
        </p:txBody>
      </p:sp>
      <p:sp>
        <p:nvSpPr>
          <p:cNvPr id="6" name="Avrundet rektangel 5"/>
          <p:cNvSpPr/>
          <p:nvPr/>
        </p:nvSpPr>
        <p:spPr>
          <a:xfrm>
            <a:off x="6376987" y="1285875"/>
            <a:ext cx="2582596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nb-NO" sz="2000" dirty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>
                <a:ln>
                  <a:solidFill>
                    <a:schemeClr val="accent1"/>
                  </a:solidFill>
                </a:ln>
              </a:rPr>
              <a:t>Smøla barnehage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Innsmøla barnehage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Nordsmøla barnehage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Veiholmen barnehage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Brattvær barnehage</a:t>
            </a:r>
          </a:p>
          <a:p>
            <a:endParaRPr lang="nb-NO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vrundet rektangel 3"/>
          <p:cNvSpPr/>
          <p:nvPr/>
        </p:nvSpPr>
        <p:spPr>
          <a:xfrm>
            <a:off x="57150" y="1285875"/>
            <a:ext cx="2357438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nb-NO" sz="2000" dirty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>
                <a:ln>
                  <a:solidFill>
                    <a:schemeClr val="accent1"/>
                  </a:solidFill>
                </a:ln>
              </a:rPr>
              <a:t>Serviceavdelinga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 Kjøkken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 Vaskeri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 Renhold</a:t>
            </a:r>
            <a:endParaRPr lang="nb-NO" sz="2000" dirty="0"/>
          </a:p>
        </p:txBody>
      </p:sp>
      <p:sp>
        <p:nvSpPr>
          <p:cNvPr id="7" name="Avrundet rektangel 6"/>
          <p:cNvSpPr/>
          <p:nvPr/>
        </p:nvSpPr>
        <p:spPr>
          <a:xfrm>
            <a:off x="2533650" y="1285875"/>
            <a:ext cx="2357438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nb-NO" sz="2000" dirty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>
                <a:ln>
                  <a:solidFill>
                    <a:schemeClr val="accent1"/>
                  </a:solidFill>
                </a:ln>
              </a:rPr>
              <a:t>Aktivitet og </a:t>
            </a:r>
            <a:r>
              <a:rPr lang="nb-NO" sz="2000" dirty="0" err="1">
                <a:ln>
                  <a:solidFill>
                    <a:schemeClr val="accent1"/>
                  </a:solidFill>
                </a:ln>
              </a:rPr>
              <a:t>boveiledning</a:t>
            </a:r>
            <a:endParaRPr lang="nb-NO" sz="2000" dirty="0">
              <a:ln>
                <a:solidFill>
                  <a:schemeClr val="accent1"/>
                </a:solidFill>
              </a:ln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 err="1"/>
              <a:t>Boveiledning</a:t>
            </a:r>
            <a:endParaRPr lang="nb-NO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Hopen bofellesskap og avlastning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 err="1"/>
              <a:t>Nordsia</a:t>
            </a:r>
            <a:r>
              <a:rPr lang="nb-NO" sz="1600" dirty="0"/>
              <a:t> aktivitetssenter</a:t>
            </a:r>
            <a:endParaRPr lang="nb-NO" sz="2000" dirty="0"/>
          </a:p>
        </p:txBody>
      </p:sp>
      <p:sp>
        <p:nvSpPr>
          <p:cNvPr id="8" name="Avrundet rektangel 7"/>
          <p:cNvSpPr/>
          <p:nvPr/>
        </p:nvSpPr>
        <p:spPr>
          <a:xfrm>
            <a:off x="5053012" y="1285874"/>
            <a:ext cx="2357438" cy="489546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nb-NO" sz="2000" dirty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>
                <a:ln>
                  <a:solidFill>
                    <a:schemeClr val="accent1"/>
                  </a:solidFill>
                </a:ln>
              </a:rPr>
              <a:t>Helse og omsorg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Hjemmesykepleie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Praktisk hjelp (hjemmehjelp)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Pensjonærboliger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Alderspensjonat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Somatisk avdeling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Skjermet avdeling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 err="1"/>
              <a:t>Kortidsavdeling</a:t>
            </a:r>
            <a:endParaRPr lang="nb-NO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Lege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Psykiatri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Helsesøster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Jordmor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Ergoterapi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Fysioterapi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Folkehelse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Friskliv</a:t>
            </a:r>
          </a:p>
          <a:p>
            <a:pPr>
              <a:buFont typeface="Wingdings" pitchFamily="2" charset="2"/>
              <a:buChar char="§"/>
            </a:pPr>
            <a:endParaRPr lang="nb-NO" sz="1600" dirty="0"/>
          </a:p>
          <a:p>
            <a:endParaRPr lang="nb-NO" sz="2000" dirty="0"/>
          </a:p>
        </p:txBody>
      </p:sp>
      <p:sp>
        <p:nvSpPr>
          <p:cNvPr id="9" name="Avrundet rektangel 8"/>
          <p:cNvSpPr/>
          <p:nvPr/>
        </p:nvSpPr>
        <p:spPr>
          <a:xfrm>
            <a:off x="7500937" y="1285875"/>
            <a:ext cx="2357438" cy="30003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nb-NO" sz="2000" dirty="0">
                <a:ln>
                  <a:solidFill>
                    <a:schemeClr val="accent1"/>
                  </a:solidFill>
                </a:ln>
              </a:rPr>
            </a:br>
            <a:r>
              <a:rPr lang="nb-NO" sz="2000" dirty="0">
                <a:ln>
                  <a:solidFill>
                    <a:schemeClr val="accent1"/>
                  </a:solidFill>
                </a:ln>
              </a:rPr>
              <a:t>NAV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 Sosialtjeneste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/>
              <a:t> Barnevern</a:t>
            </a:r>
            <a:endParaRPr lang="nb-NO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vrundet rektangel 4"/>
          <p:cNvSpPr/>
          <p:nvPr/>
        </p:nvSpPr>
        <p:spPr>
          <a:xfrm>
            <a:off x="1133474" y="523873"/>
            <a:ext cx="8048625" cy="55245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000" b="1" dirty="0"/>
              <a:t>Smøla nærings- og kultursenter KF</a:t>
            </a:r>
          </a:p>
          <a:p>
            <a:endParaRPr lang="nb-NO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/>
              <a:t> Strategisk næringsarbeid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/>
              <a:t> Drive kurs- og kompetansesenter, herunder: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b-NO" sz="2000" dirty="0"/>
              <a:t>utvikle og gjennomføre kurs- og kompetansehevende virksomhet for kommune, næringsliv og innbyggere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b-NO" sz="2000" dirty="0"/>
              <a:t>Utvikle og drive Ytre Nordmøre opplæringskontor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b-NO" sz="2000" dirty="0"/>
              <a:t>Utvikle og gjennomføre videregående opplæringstilbud etter avtale med opplæringsmyndighetene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b-NO" sz="2000" dirty="0"/>
              <a:t>Ha kontakt med, utvikle og gjennomføre kurs og aktiviteter for ungdom mellom 16 og 25 år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/>
              <a:t>Drive og utvikle kultur- og visningssenteret Gurisentret, herunder Fru Guri av Edøy</a:t>
            </a:r>
          </a:p>
          <a:p>
            <a:endParaRPr lang="nb-NO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AF966FB32286A4C88BB69F437A5ECF5" ma:contentTypeVersion="0" ma:contentTypeDescription="Opprett et nytt dokument." ma:contentTypeScope="" ma:versionID="e4fd8e43ee649d614f8e7a3a38c9c4e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eb6cd67344829d3a956a36ab89737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8E2875-04B6-426E-A65C-84FF7A30DF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D99057B-F3FF-4512-BEEC-E76232A38D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AA1F01-5785-4519-B0CE-4FE522C37F0B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265</Words>
  <Application>Microsoft Office PowerPoint</Application>
  <PresentationFormat>A4 (210 x 297 mm)</PresentationFormat>
  <Paragraphs>92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Smøla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Magne Gjernes</dc:creator>
  <cp:lastModifiedBy>Oddrun Skomsøy</cp:lastModifiedBy>
  <cp:revision>11</cp:revision>
  <dcterms:created xsi:type="dcterms:W3CDTF">2011-12-02T13:06:49Z</dcterms:created>
  <dcterms:modified xsi:type="dcterms:W3CDTF">2023-02-03T09:08:22Z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0x010100AAF966FB32286A4C88BB69F437A5ECF5</vt:lpwstr>
  </property>
</Properties>
</file>